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628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902B01-2228-479F-AD9A-71E72834ACA6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F8ABA4D-9FE4-4917-BDB6-C30CF51F3B78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экономическая неэффективность использования почвенных и финансовых ресурсов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ED49CA3D-2411-45F0-812F-C16EC321113F}" type="parTrans" cxnId="{87DC8966-2750-48DB-8D98-DA651FF0C8EB}">
      <dgm:prSet/>
      <dgm:spPr/>
      <dgm:t>
        <a:bodyPr/>
        <a:lstStyle/>
        <a:p>
          <a:endParaRPr lang="ru-RU"/>
        </a:p>
      </dgm:t>
    </dgm:pt>
    <dgm:pt modelId="{0CA985FC-BA5D-497E-B509-FCB8E95AF365}" type="sibTrans" cxnId="{87DC8966-2750-48DB-8D98-DA651FF0C8EB}">
      <dgm:prSet/>
      <dgm:spPr/>
      <dgm:t>
        <a:bodyPr/>
        <a:lstStyle/>
        <a:p>
          <a:endParaRPr lang="ru-RU"/>
        </a:p>
      </dgm:t>
    </dgm:pt>
    <dgm:pt modelId="{45537B55-43E4-4A9F-920E-22BEA5315BF5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возрастание экологической нагрузки, истощение почвенного потенциала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6B2F4D49-C627-409E-B3FC-28D6C2493C01}" type="parTrans" cxnId="{DB46111F-924F-4162-80B4-17FC67EFFC70}">
      <dgm:prSet/>
      <dgm:spPr/>
      <dgm:t>
        <a:bodyPr/>
        <a:lstStyle/>
        <a:p>
          <a:endParaRPr lang="ru-RU"/>
        </a:p>
      </dgm:t>
    </dgm:pt>
    <dgm:pt modelId="{BB13A250-F266-4DA1-AFC9-3376BDA618E5}" type="sibTrans" cxnId="{DB46111F-924F-4162-80B4-17FC67EFFC70}">
      <dgm:prSet/>
      <dgm:spPr/>
      <dgm:t>
        <a:bodyPr/>
        <a:lstStyle/>
        <a:p>
          <a:endParaRPr lang="ru-RU"/>
        </a:p>
      </dgm:t>
    </dgm:pt>
    <dgm:pt modelId="{265AB6A7-6D7C-4DF1-ACE3-1F019B86F389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угроза социального коллапса особенно в секторе малых и семейных хозяйств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D21AB1E8-C46A-4B7B-B976-DE20B00E2372}" type="parTrans" cxnId="{36D09452-3936-4904-AA0A-CFF2241D3E0E}">
      <dgm:prSet/>
      <dgm:spPr/>
      <dgm:t>
        <a:bodyPr/>
        <a:lstStyle/>
        <a:p>
          <a:endParaRPr lang="ru-RU"/>
        </a:p>
      </dgm:t>
    </dgm:pt>
    <dgm:pt modelId="{1D5DE5E5-EE10-465E-A286-3D62814A5E90}" type="sibTrans" cxnId="{36D09452-3936-4904-AA0A-CFF2241D3E0E}">
      <dgm:prSet/>
      <dgm:spPr/>
      <dgm:t>
        <a:bodyPr/>
        <a:lstStyle/>
        <a:p>
          <a:endParaRPr lang="ru-RU"/>
        </a:p>
      </dgm:t>
    </dgm:pt>
    <dgm:pt modelId="{F3F61D02-F6A0-4B5B-BAE4-AB7A0A726647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растущая зависимость фермеров от крупных производителей с/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х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техники, удобрений, материалов и технологических решений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D2A3C8A3-A86C-49E3-9999-8E2DE932B28F}" type="parTrans" cxnId="{02A23A79-1490-46BE-B454-F040E095E782}">
      <dgm:prSet/>
      <dgm:spPr/>
      <dgm:t>
        <a:bodyPr/>
        <a:lstStyle/>
        <a:p>
          <a:endParaRPr lang="ru-RU"/>
        </a:p>
      </dgm:t>
    </dgm:pt>
    <dgm:pt modelId="{2E660734-399A-47E5-9021-D61F5AAE3DCA}" type="sibTrans" cxnId="{02A23A79-1490-46BE-B454-F040E095E782}">
      <dgm:prSet/>
      <dgm:spPr/>
      <dgm:t>
        <a:bodyPr/>
        <a:lstStyle/>
        <a:p>
          <a:endParaRPr lang="ru-RU"/>
        </a:p>
      </dgm:t>
    </dgm:pt>
    <dgm:pt modelId="{32EA7E04-A9E4-4B53-8CE5-83F77DCD3C67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100" dirty="0" smtClean="0">
              <a:latin typeface="Times New Roman" pitchFamily="18" charset="0"/>
              <a:cs typeface="Times New Roman" pitchFamily="18" charset="0"/>
            </a:rPr>
            <a:t>несоблюдение технологий возделывания с/</a:t>
          </a:r>
          <a:r>
            <a:rPr lang="ru-RU" sz="2100" dirty="0" err="1" smtClean="0">
              <a:latin typeface="Times New Roman" pitchFamily="18" charset="0"/>
              <a:cs typeface="Times New Roman" pitchFamily="18" charset="0"/>
            </a:rPr>
            <a:t>х</a:t>
          </a:r>
          <a:r>
            <a:rPr lang="ru-RU" sz="2100" dirty="0" smtClean="0">
              <a:latin typeface="Times New Roman" pitchFamily="18" charset="0"/>
              <a:cs typeface="Times New Roman" pitchFamily="18" charset="0"/>
            </a:rPr>
            <a:t> культур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E718F03-B35D-4CEC-8F8F-43DC5240A241}" type="parTrans" cxnId="{053E489E-96D5-4151-B8B5-24F63274E492}">
      <dgm:prSet/>
      <dgm:spPr/>
      <dgm:t>
        <a:bodyPr/>
        <a:lstStyle/>
        <a:p>
          <a:endParaRPr lang="ru-RU"/>
        </a:p>
      </dgm:t>
    </dgm:pt>
    <dgm:pt modelId="{5BA771E3-098E-4F75-95CD-A0E1B246BFDE}" type="sibTrans" cxnId="{053E489E-96D5-4151-B8B5-24F63274E492}">
      <dgm:prSet/>
      <dgm:spPr/>
      <dgm:t>
        <a:bodyPr/>
        <a:lstStyle/>
        <a:p>
          <a:endParaRPr lang="ru-RU"/>
        </a:p>
      </dgm:t>
    </dgm:pt>
    <dgm:pt modelId="{A591C131-EA52-42A0-94A1-560824F9315D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100" b="0" dirty="0" smtClean="0">
              <a:latin typeface="Times New Roman" pitchFamily="18" charset="0"/>
              <a:cs typeface="Times New Roman" pitchFamily="18" charset="0"/>
            </a:rPr>
            <a:t>стагнация урожайности</a:t>
          </a:r>
          <a:endParaRPr lang="ru-RU" b="0" dirty="0">
            <a:latin typeface="Times New Roman" pitchFamily="18" charset="0"/>
            <a:cs typeface="Times New Roman" pitchFamily="18" charset="0"/>
          </a:endParaRPr>
        </a:p>
      </dgm:t>
    </dgm:pt>
    <dgm:pt modelId="{F1790D49-335A-4B9C-9B63-E9051A167DEC}" type="sibTrans" cxnId="{856563C0-D6B5-485B-A770-B318E51A85E9}">
      <dgm:prSet/>
      <dgm:spPr/>
      <dgm:t>
        <a:bodyPr/>
        <a:lstStyle/>
        <a:p>
          <a:endParaRPr lang="ru-RU"/>
        </a:p>
      </dgm:t>
    </dgm:pt>
    <dgm:pt modelId="{00B2BF5B-06DF-44E5-BC66-1F0A6D9DF4B6}" type="parTrans" cxnId="{856563C0-D6B5-485B-A770-B318E51A85E9}">
      <dgm:prSet/>
      <dgm:spPr/>
      <dgm:t>
        <a:bodyPr/>
        <a:lstStyle/>
        <a:p>
          <a:endParaRPr lang="ru-RU"/>
        </a:p>
      </dgm:t>
    </dgm:pt>
    <dgm:pt modelId="{0745C5EC-99B1-4E4B-955C-3086BB3FBF60}" type="pres">
      <dgm:prSet presAssocID="{09902B01-2228-479F-AD9A-71E72834ACA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76D821-8538-4DE4-B05F-CD79D9E4E231}" type="pres">
      <dgm:prSet presAssocID="{A591C131-EA52-42A0-94A1-560824F9315D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7F6EED-B447-4AFF-B788-49CD217AA37A}" type="pres">
      <dgm:prSet presAssocID="{F1790D49-335A-4B9C-9B63-E9051A167DEC}" presName="sibTrans" presStyleCnt="0"/>
      <dgm:spPr/>
    </dgm:pt>
    <dgm:pt modelId="{E6A8D3FF-92FB-4F41-86F0-6E9B1EB07BA7}" type="pres">
      <dgm:prSet presAssocID="{6F8ABA4D-9FE4-4917-BDB6-C30CF51F3B78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C54C4D-16EC-4A75-BCB3-81C110085AA5}" type="pres">
      <dgm:prSet presAssocID="{0CA985FC-BA5D-497E-B509-FCB8E95AF365}" presName="sibTrans" presStyleCnt="0"/>
      <dgm:spPr/>
    </dgm:pt>
    <dgm:pt modelId="{BD8C493E-AD65-4197-8CA5-815C4EDD5EAB}" type="pres">
      <dgm:prSet presAssocID="{45537B55-43E4-4A9F-920E-22BEA5315BF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29E0C1-3DA2-44B6-8A54-D54DA65FA315}" type="pres">
      <dgm:prSet presAssocID="{BB13A250-F266-4DA1-AFC9-3376BDA618E5}" presName="sibTrans" presStyleCnt="0"/>
      <dgm:spPr/>
    </dgm:pt>
    <dgm:pt modelId="{157EB3C3-4FBF-49EF-8A48-FB21116FA700}" type="pres">
      <dgm:prSet presAssocID="{265AB6A7-6D7C-4DF1-ACE3-1F019B86F38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900C58-CA58-404B-8860-DABF107D17EA}" type="pres">
      <dgm:prSet presAssocID="{1D5DE5E5-EE10-465E-A286-3D62814A5E90}" presName="sibTrans" presStyleCnt="0"/>
      <dgm:spPr/>
    </dgm:pt>
    <dgm:pt modelId="{63729D0F-C0A8-45DB-9C1E-8CE6B253E988}" type="pres">
      <dgm:prSet presAssocID="{F3F61D02-F6A0-4B5B-BAE4-AB7A0A726647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C1D00B-BA83-4016-BDA3-6F21C915C77D}" type="pres">
      <dgm:prSet presAssocID="{2E660734-399A-47E5-9021-D61F5AAE3DCA}" presName="sibTrans" presStyleCnt="0"/>
      <dgm:spPr/>
    </dgm:pt>
    <dgm:pt modelId="{F10FB5EB-C6B9-48CF-86D3-FDDC83D79B41}" type="pres">
      <dgm:prSet presAssocID="{32EA7E04-A9E4-4B53-8CE5-83F77DCD3C67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A23A79-1490-46BE-B454-F040E095E782}" srcId="{09902B01-2228-479F-AD9A-71E72834ACA6}" destId="{F3F61D02-F6A0-4B5B-BAE4-AB7A0A726647}" srcOrd="4" destOrd="0" parTransId="{D2A3C8A3-A86C-49E3-9999-8E2DE932B28F}" sibTransId="{2E660734-399A-47E5-9021-D61F5AAE3DCA}"/>
    <dgm:cxn modelId="{856563C0-D6B5-485B-A770-B318E51A85E9}" srcId="{09902B01-2228-479F-AD9A-71E72834ACA6}" destId="{A591C131-EA52-42A0-94A1-560824F9315D}" srcOrd="0" destOrd="0" parTransId="{00B2BF5B-06DF-44E5-BC66-1F0A6D9DF4B6}" sibTransId="{F1790D49-335A-4B9C-9B63-E9051A167DEC}"/>
    <dgm:cxn modelId="{DB46111F-924F-4162-80B4-17FC67EFFC70}" srcId="{09902B01-2228-479F-AD9A-71E72834ACA6}" destId="{45537B55-43E4-4A9F-920E-22BEA5315BF5}" srcOrd="2" destOrd="0" parTransId="{6B2F4D49-C627-409E-B3FC-28D6C2493C01}" sibTransId="{BB13A250-F266-4DA1-AFC9-3376BDA618E5}"/>
    <dgm:cxn modelId="{87DC8966-2750-48DB-8D98-DA651FF0C8EB}" srcId="{09902B01-2228-479F-AD9A-71E72834ACA6}" destId="{6F8ABA4D-9FE4-4917-BDB6-C30CF51F3B78}" srcOrd="1" destOrd="0" parTransId="{ED49CA3D-2411-45F0-812F-C16EC321113F}" sibTransId="{0CA985FC-BA5D-497E-B509-FCB8E95AF365}"/>
    <dgm:cxn modelId="{E8B9AEF8-9DB8-49D9-B8C7-A97102483B8A}" type="presOf" srcId="{A591C131-EA52-42A0-94A1-560824F9315D}" destId="{7476D821-8538-4DE4-B05F-CD79D9E4E231}" srcOrd="0" destOrd="0" presId="urn:microsoft.com/office/officeart/2005/8/layout/default"/>
    <dgm:cxn modelId="{625353DA-59F7-412B-960E-033A1A236724}" type="presOf" srcId="{45537B55-43E4-4A9F-920E-22BEA5315BF5}" destId="{BD8C493E-AD65-4197-8CA5-815C4EDD5EAB}" srcOrd="0" destOrd="0" presId="urn:microsoft.com/office/officeart/2005/8/layout/default"/>
    <dgm:cxn modelId="{D37912E0-D4D8-4028-85B4-11C892957196}" type="presOf" srcId="{09902B01-2228-479F-AD9A-71E72834ACA6}" destId="{0745C5EC-99B1-4E4B-955C-3086BB3FBF60}" srcOrd="0" destOrd="0" presId="urn:microsoft.com/office/officeart/2005/8/layout/default"/>
    <dgm:cxn modelId="{056B7CDA-6DA4-4B40-A9F9-2161E585B7FE}" type="presOf" srcId="{6F8ABA4D-9FE4-4917-BDB6-C30CF51F3B78}" destId="{E6A8D3FF-92FB-4F41-86F0-6E9B1EB07BA7}" srcOrd="0" destOrd="0" presId="urn:microsoft.com/office/officeart/2005/8/layout/default"/>
    <dgm:cxn modelId="{36D09452-3936-4904-AA0A-CFF2241D3E0E}" srcId="{09902B01-2228-479F-AD9A-71E72834ACA6}" destId="{265AB6A7-6D7C-4DF1-ACE3-1F019B86F389}" srcOrd="3" destOrd="0" parTransId="{D21AB1E8-C46A-4B7B-B976-DE20B00E2372}" sibTransId="{1D5DE5E5-EE10-465E-A286-3D62814A5E90}"/>
    <dgm:cxn modelId="{053E489E-96D5-4151-B8B5-24F63274E492}" srcId="{09902B01-2228-479F-AD9A-71E72834ACA6}" destId="{32EA7E04-A9E4-4B53-8CE5-83F77DCD3C67}" srcOrd="5" destOrd="0" parTransId="{AE718F03-B35D-4CEC-8F8F-43DC5240A241}" sibTransId="{5BA771E3-098E-4F75-95CD-A0E1B246BFDE}"/>
    <dgm:cxn modelId="{041AF763-B9CF-4012-87EB-96493235076B}" type="presOf" srcId="{F3F61D02-F6A0-4B5B-BAE4-AB7A0A726647}" destId="{63729D0F-C0A8-45DB-9C1E-8CE6B253E988}" srcOrd="0" destOrd="0" presId="urn:microsoft.com/office/officeart/2005/8/layout/default"/>
    <dgm:cxn modelId="{98402629-7BF8-4869-82E3-8E35B3246085}" type="presOf" srcId="{265AB6A7-6D7C-4DF1-ACE3-1F019B86F389}" destId="{157EB3C3-4FBF-49EF-8A48-FB21116FA700}" srcOrd="0" destOrd="0" presId="urn:microsoft.com/office/officeart/2005/8/layout/default"/>
    <dgm:cxn modelId="{8A3BF1D5-A78F-44B9-85A7-12D966CC528E}" type="presOf" srcId="{32EA7E04-A9E4-4B53-8CE5-83F77DCD3C67}" destId="{F10FB5EB-C6B9-48CF-86D3-FDDC83D79B41}" srcOrd="0" destOrd="0" presId="urn:microsoft.com/office/officeart/2005/8/layout/default"/>
    <dgm:cxn modelId="{1CFAADB7-FD81-4991-96B3-11917DD76804}" type="presParOf" srcId="{0745C5EC-99B1-4E4B-955C-3086BB3FBF60}" destId="{7476D821-8538-4DE4-B05F-CD79D9E4E231}" srcOrd="0" destOrd="0" presId="urn:microsoft.com/office/officeart/2005/8/layout/default"/>
    <dgm:cxn modelId="{745A753F-1C6C-4209-B94E-B25E80F4FE10}" type="presParOf" srcId="{0745C5EC-99B1-4E4B-955C-3086BB3FBF60}" destId="{067F6EED-B447-4AFF-B788-49CD217AA37A}" srcOrd="1" destOrd="0" presId="urn:microsoft.com/office/officeart/2005/8/layout/default"/>
    <dgm:cxn modelId="{0C129879-A427-4B4C-8D29-8A0AAEC125A8}" type="presParOf" srcId="{0745C5EC-99B1-4E4B-955C-3086BB3FBF60}" destId="{E6A8D3FF-92FB-4F41-86F0-6E9B1EB07BA7}" srcOrd="2" destOrd="0" presId="urn:microsoft.com/office/officeart/2005/8/layout/default"/>
    <dgm:cxn modelId="{F9D0B8B9-F2DC-4A1F-9AB9-217659612B12}" type="presParOf" srcId="{0745C5EC-99B1-4E4B-955C-3086BB3FBF60}" destId="{58C54C4D-16EC-4A75-BCB3-81C110085AA5}" srcOrd="3" destOrd="0" presId="urn:microsoft.com/office/officeart/2005/8/layout/default"/>
    <dgm:cxn modelId="{682B10BD-4342-457D-8392-8980CE6F8B9A}" type="presParOf" srcId="{0745C5EC-99B1-4E4B-955C-3086BB3FBF60}" destId="{BD8C493E-AD65-4197-8CA5-815C4EDD5EAB}" srcOrd="4" destOrd="0" presId="urn:microsoft.com/office/officeart/2005/8/layout/default"/>
    <dgm:cxn modelId="{A281CBD1-CD37-4269-B42B-2267F62A17F9}" type="presParOf" srcId="{0745C5EC-99B1-4E4B-955C-3086BB3FBF60}" destId="{A329E0C1-3DA2-44B6-8A54-D54DA65FA315}" srcOrd="5" destOrd="0" presId="urn:microsoft.com/office/officeart/2005/8/layout/default"/>
    <dgm:cxn modelId="{50A93ACC-5983-4CA7-924D-0E77A17D6708}" type="presParOf" srcId="{0745C5EC-99B1-4E4B-955C-3086BB3FBF60}" destId="{157EB3C3-4FBF-49EF-8A48-FB21116FA700}" srcOrd="6" destOrd="0" presId="urn:microsoft.com/office/officeart/2005/8/layout/default"/>
    <dgm:cxn modelId="{8E4D9509-78E4-4854-B15B-3E3EE95462D5}" type="presParOf" srcId="{0745C5EC-99B1-4E4B-955C-3086BB3FBF60}" destId="{EB900C58-CA58-404B-8860-DABF107D17EA}" srcOrd="7" destOrd="0" presId="urn:microsoft.com/office/officeart/2005/8/layout/default"/>
    <dgm:cxn modelId="{E379DD27-3D8F-4248-8C6B-4E1A1B9C1555}" type="presParOf" srcId="{0745C5EC-99B1-4E4B-955C-3086BB3FBF60}" destId="{63729D0F-C0A8-45DB-9C1E-8CE6B253E988}" srcOrd="8" destOrd="0" presId="urn:microsoft.com/office/officeart/2005/8/layout/default"/>
    <dgm:cxn modelId="{9AA1377C-CB53-49EF-ADE9-275E6EC86453}" type="presParOf" srcId="{0745C5EC-99B1-4E4B-955C-3086BB3FBF60}" destId="{6AC1D00B-BA83-4016-BDA3-6F21C915C77D}" srcOrd="9" destOrd="0" presId="urn:microsoft.com/office/officeart/2005/8/layout/default"/>
    <dgm:cxn modelId="{83FDDBA2-9AA4-4971-9A9E-56F08EC75AD7}" type="presParOf" srcId="{0745C5EC-99B1-4E4B-955C-3086BB3FBF60}" destId="{F10FB5EB-C6B9-48CF-86D3-FDDC83D79B4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29C90D-E258-40D1-B307-011193C19E4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5245150-3EDB-409D-83BC-A70815E9D01D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недостаточное взаимодействие и сотрудничество между фермерами, экспертами, учеными и госаппаратом;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414166D-6A85-41B0-9CC4-6534DBD07727}" type="parTrans" cxnId="{B24DAADF-DAA4-4E2D-BEB0-3A410952C7B7}">
      <dgm:prSet/>
      <dgm:spPr/>
      <dgm:t>
        <a:bodyPr/>
        <a:lstStyle/>
        <a:p>
          <a:endParaRPr lang="ru-RU"/>
        </a:p>
      </dgm:t>
    </dgm:pt>
    <dgm:pt modelId="{7AE5AFB5-4E49-4E1E-9DCD-CC6096DE0180}" type="sibTrans" cxnId="{B24DAADF-DAA4-4E2D-BEB0-3A410952C7B7}">
      <dgm:prSet/>
      <dgm:spPr/>
      <dgm:t>
        <a:bodyPr/>
        <a:lstStyle/>
        <a:p>
          <a:endParaRPr lang="ru-RU"/>
        </a:p>
      </dgm:t>
    </dgm:pt>
    <dgm:pt modelId="{BEDCF4A6-35F6-423C-83B9-D3236B1E912D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доступность современных технологий только для крупных хозяйств;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A542306-A9F0-4975-90C2-791844E4BBA3}" type="parTrans" cxnId="{8F7C376E-4DEA-4C0F-AB8F-446C8B3AEC95}">
      <dgm:prSet/>
      <dgm:spPr/>
      <dgm:t>
        <a:bodyPr/>
        <a:lstStyle/>
        <a:p>
          <a:endParaRPr lang="ru-RU"/>
        </a:p>
      </dgm:t>
    </dgm:pt>
    <dgm:pt modelId="{7AB25197-3787-42E6-A2A4-5E7ABED76406}" type="sibTrans" cxnId="{8F7C376E-4DEA-4C0F-AB8F-446C8B3AEC95}">
      <dgm:prSet/>
      <dgm:spPr/>
      <dgm:t>
        <a:bodyPr/>
        <a:lstStyle/>
        <a:p>
          <a:endParaRPr lang="ru-RU"/>
        </a:p>
      </dgm:t>
    </dgm:pt>
    <dgm:pt modelId="{31E63773-28D5-4C8F-B043-52440EE4B839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перенос фокусировки на капитальные инвестиции в технику и технологии в ущерб сетевым эффектам в с/х.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3746ECEF-8310-4541-8E48-D642AAEA92A5}" type="parTrans" cxnId="{754D50EB-76D1-48A7-B7B6-4E6FDEFAA920}">
      <dgm:prSet/>
      <dgm:spPr/>
      <dgm:t>
        <a:bodyPr/>
        <a:lstStyle/>
        <a:p>
          <a:endParaRPr lang="ru-RU"/>
        </a:p>
      </dgm:t>
    </dgm:pt>
    <dgm:pt modelId="{EC62E4E2-7B97-45EA-9354-8B00A51D9FE6}" type="sibTrans" cxnId="{754D50EB-76D1-48A7-B7B6-4E6FDEFAA920}">
      <dgm:prSet/>
      <dgm:spPr/>
      <dgm:t>
        <a:bodyPr/>
        <a:lstStyle/>
        <a:p>
          <a:endParaRPr lang="ru-RU"/>
        </a:p>
      </dgm:t>
    </dgm:pt>
    <dgm:pt modelId="{B4CDE858-5AE4-4693-BA97-2D9D2E4D2F57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растущая конкуренция по цене и качеству с/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х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продукции;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1E5DDC5-E535-4852-86BE-6EFDC1480BAE}" type="sibTrans" cxnId="{7E140F80-DDF6-4F5B-BF19-06580A9BDFED}">
      <dgm:prSet/>
      <dgm:spPr/>
      <dgm:t>
        <a:bodyPr/>
        <a:lstStyle/>
        <a:p>
          <a:endParaRPr lang="ru-RU"/>
        </a:p>
      </dgm:t>
    </dgm:pt>
    <dgm:pt modelId="{0572B06B-D201-40D1-B276-88668C399C10}" type="parTrans" cxnId="{7E140F80-DDF6-4F5B-BF19-06580A9BDFED}">
      <dgm:prSet/>
      <dgm:spPr/>
      <dgm:t>
        <a:bodyPr/>
        <a:lstStyle/>
        <a:p>
          <a:endParaRPr lang="ru-RU"/>
        </a:p>
      </dgm:t>
    </dgm:pt>
    <dgm:pt modelId="{07DC0DE6-58B3-4334-9D5F-5CF910BFFBBA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недостаток образования, знаний и опыта современных фермеров;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3A49D7E9-2AF2-457C-86D7-705C67A2A5D3}" type="sibTrans" cxnId="{E2030AD9-88A8-4757-B0BF-2D082A7F88BA}">
      <dgm:prSet/>
      <dgm:spPr/>
      <dgm:t>
        <a:bodyPr/>
        <a:lstStyle/>
        <a:p>
          <a:endParaRPr lang="ru-RU"/>
        </a:p>
      </dgm:t>
    </dgm:pt>
    <dgm:pt modelId="{ACD14E82-5B6F-4AAB-A7EF-BE90465FF7BA}" type="parTrans" cxnId="{E2030AD9-88A8-4757-B0BF-2D082A7F88BA}">
      <dgm:prSet/>
      <dgm:spPr/>
      <dgm:t>
        <a:bodyPr/>
        <a:lstStyle/>
        <a:p>
          <a:endParaRPr lang="ru-RU"/>
        </a:p>
      </dgm:t>
    </dgm:pt>
    <dgm:pt modelId="{4193D297-90F8-49D8-AD3B-D4C6C46ADFAF}" type="pres">
      <dgm:prSet presAssocID="{5129C90D-E258-40D1-B307-011193C19E4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D640DDE-8BED-4F7B-A735-408143DD95E1}" type="pres">
      <dgm:prSet presAssocID="{B4CDE858-5AE4-4693-BA97-2D9D2E4D2F5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60C3E2-A277-42A9-AA36-5B1CA5CFF2F2}" type="pres">
      <dgm:prSet presAssocID="{F1E5DDC5-E535-4852-86BE-6EFDC1480BAE}" presName="sibTrans" presStyleCnt="0"/>
      <dgm:spPr/>
    </dgm:pt>
    <dgm:pt modelId="{4B0A2F9D-88E4-4A53-8CB9-E6AF47DA7163}" type="pres">
      <dgm:prSet presAssocID="{07DC0DE6-58B3-4334-9D5F-5CF910BFFBB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97E82D-CEB0-4317-9207-D07C842A043C}" type="pres">
      <dgm:prSet presAssocID="{3A49D7E9-2AF2-457C-86D7-705C67A2A5D3}" presName="sibTrans" presStyleCnt="0"/>
      <dgm:spPr/>
    </dgm:pt>
    <dgm:pt modelId="{736B632A-B022-4F23-9B5F-D86BABFEFEDC}" type="pres">
      <dgm:prSet presAssocID="{F5245150-3EDB-409D-83BC-A70815E9D01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536B4B-3CD4-4DB1-B2BF-1687F1BAD729}" type="pres">
      <dgm:prSet presAssocID="{7AE5AFB5-4E49-4E1E-9DCD-CC6096DE0180}" presName="sibTrans" presStyleCnt="0"/>
      <dgm:spPr/>
    </dgm:pt>
    <dgm:pt modelId="{810D770D-C479-46C7-86DB-556D36916751}" type="pres">
      <dgm:prSet presAssocID="{BEDCF4A6-35F6-423C-83B9-D3236B1E912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95B65F-25F0-452D-ADFE-27FB1AD486B5}" type="pres">
      <dgm:prSet presAssocID="{7AB25197-3787-42E6-A2A4-5E7ABED76406}" presName="sibTrans" presStyleCnt="0"/>
      <dgm:spPr/>
    </dgm:pt>
    <dgm:pt modelId="{94CF8FA4-3A5D-4420-A13B-D3EC28FE5841}" type="pres">
      <dgm:prSet presAssocID="{31E63773-28D5-4C8F-B043-52440EE4B83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2C33FDB-7FF6-4415-AC2D-ED8939CB4178}" type="presOf" srcId="{BEDCF4A6-35F6-423C-83B9-D3236B1E912D}" destId="{810D770D-C479-46C7-86DB-556D36916751}" srcOrd="0" destOrd="0" presId="urn:microsoft.com/office/officeart/2005/8/layout/default"/>
    <dgm:cxn modelId="{3B6A9823-140A-4FDC-B13B-67A1781AD1CB}" type="presOf" srcId="{5129C90D-E258-40D1-B307-011193C19E47}" destId="{4193D297-90F8-49D8-AD3B-D4C6C46ADFAF}" srcOrd="0" destOrd="0" presId="urn:microsoft.com/office/officeart/2005/8/layout/default"/>
    <dgm:cxn modelId="{754D50EB-76D1-48A7-B7B6-4E6FDEFAA920}" srcId="{5129C90D-E258-40D1-B307-011193C19E47}" destId="{31E63773-28D5-4C8F-B043-52440EE4B839}" srcOrd="4" destOrd="0" parTransId="{3746ECEF-8310-4541-8E48-D642AAEA92A5}" sibTransId="{EC62E4E2-7B97-45EA-9354-8B00A51D9FE6}"/>
    <dgm:cxn modelId="{8F63AC75-615B-4215-9938-4B7AB1163780}" type="presOf" srcId="{B4CDE858-5AE4-4693-BA97-2D9D2E4D2F57}" destId="{9D640DDE-8BED-4F7B-A735-408143DD95E1}" srcOrd="0" destOrd="0" presId="urn:microsoft.com/office/officeart/2005/8/layout/default"/>
    <dgm:cxn modelId="{E2030AD9-88A8-4757-B0BF-2D082A7F88BA}" srcId="{5129C90D-E258-40D1-B307-011193C19E47}" destId="{07DC0DE6-58B3-4334-9D5F-5CF910BFFBBA}" srcOrd="1" destOrd="0" parTransId="{ACD14E82-5B6F-4AAB-A7EF-BE90465FF7BA}" sibTransId="{3A49D7E9-2AF2-457C-86D7-705C67A2A5D3}"/>
    <dgm:cxn modelId="{7E140F80-DDF6-4F5B-BF19-06580A9BDFED}" srcId="{5129C90D-E258-40D1-B307-011193C19E47}" destId="{B4CDE858-5AE4-4693-BA97-2D9D2E4D2F57}" srcOrd="0" destOrd="0" parTransId="{0572B06B-D201-40D1-B276-88668C399C10}" sibTransId="{F1E5DDC5-E535-4852-86BE-6EFDC1480BAE}"/>
    <dgm:cxn modelId="{91812302-7F10-4412-B996-1EF30E1D06E2}" type="presOf" srcId="{31E63773-28D5-4C8F-B043-52440EE4B839}" destId="{94CF8FA4-3A5D-4420-A13B-D3EC28FE5841}" srcOrd="0" destOrd="0" presId="urn:microsoft.com/office/officeart/2005/8/layout/default"/>
    <dgm:cxn modelId="{8F7C376E-4DEA-4C0F-AB8F-446C8B3AEC95}" srcId="{5129C90D-E258-40D1-B307-011193C19E47}" destId="{BEDCF4A6-35F6-423C-83B9-D3236B1E912D}" srcOrd="3" destOrd="0" parTransId="{AA542306-A9F0-4975-90C2-791844E4BBA3}" sibTransId="{7AB25197-3787-42E6-A2A4-5E7ABED76406}"/>
    <dgm:cxn modelId="{5D6A245D-556B-4ED8-93CE-25F639DA3895}" type="presOf" srcId="{F5245150-3EDB-409D-83BC-A70815E9D01D}" destId="{736B632A-B022-4F23-9B5F-D86BABFEFEDC}" srcOrd="0" destOrd="0" presId="urn:microsoft.com/office/officeart/2005/8/layout/default"/>
    <dgm:cxn modelId="{B124102A-4B11-4079-AD93-950FA24736B9}" type="presOf" srcId="{07DC0DE6-58B3-4334-9D5F-5CF910BFFBBA}" destId="{4B0A2F9D-88E4-4A53-8CB9-E6AF47DA7163}" srcOrd="0" destOrd="0" presId="urn:microsoft.com/office/officeart/2005/8/layout/default"/>
    <dgm:cxn modelId="{B24DAADF-DAA4-4E2D-BEB0-3A410952C7B7}" srcId="{5129C90D-E258-40D1-B307-011193C19E47}" destId="{F5245150-3EDB-409D-83BC-A70815E9D01D}" srcOrd="2" destOrd="0" parTransId="{6414166D-6A85-41B0-9CC4-6534DBD07727}" sibTransId="{7AE5AFB5-4E49-4E1E-9DCD-CC6096DE0180}"/>
    <dgm:cxn modelId="{D53B0BC4-6B57-4C02-AC47-C8A1B0BB79BD}" type="presParOf" srcId="{4193D297-90F8-49D8-AD3B-D4C6C46ADFAF}" destId="{9D640DDE-8BED-4F7B-A735-408143DD95E1}" srcOrd="0" destOrd="0" presId="urn:microsoft.com/office/officeart/2005/8/layout/default"/>
    <dgm:cxn modelId="{BCF06D60-430E-4096-8376-067FAB289C3F}" type="presParOf" srcId="{4193D297-90F8-49D8-AD3B-D4C6C46ADFAF}" destId="{BD60C3E2-A277-42A9-AA36-5B1CA5CFF2F2}" srcOrd="1" destOrd="0" presId="urn:microsoft.com/office/officeart/2005/8/layout/default"/>
    <dgm:cxn modelId="{4AC3E367-CA11-4124-9178-3EE84B2D8A5B}" type="presParOf" srcId="{4193D297-90F8-49D8-AD3B-D4C6C46ADFAF}" destId="{4B0A2F9D-88E4-4A53-8CB9-E6AF47DA7163}" srcOrd="2" destOrd="0" presId="urn:microsoft.com/office/officeart/2005/8/layout/default"/>
    <dgm:cxn modelId="{B3459010-5D36-4371-B1E4-D2FC56FF57BA}" type="presParOf" srcId="{4193D297-90F8-49D8-AD3B-D4C6C46ADFAF}" destId="{1B97E82D-CEB0-4317-9207-D07C842A043C}" srcOrd="3" destOrd="0" presId="urn:microsoft.com/office/officeart/2005/8/layout/default"/>
    <dgm:cxn modelId="{D115468F-A20D-4C48-8045-B61921DD1EEB}" type="presParOf" srcId="{4193D297-90F8-49D8-AD3B-D4C6C46ADFAF}" destId="{736B632A-B022-4F23-9B5F-D86BABFEFEDC}" srcOrd="4" destOrd="0" presId="urn:microsoft.com/office/officeart/2005/8/layout/default"/>
    <dgm:cxn modelId="{A88F5723-6009-44B1-B11C-FAD9146CD5AF}" type="presParOf" srcId="{4193D297-90F8-49D8-AD3B-D4C6C46ADFAF}" destId="{8C536B4B-3CD4-4DB1-B2BF-1687F1BAD729}" srcOrd="5" destOrd="0" presId="urn:microsoft.com/office/officeart/2005/8/layout/default"/>
    <dgm:cxn modelId="{DABF5710-6038-4579-BCEA-1A09FCDB2E3D}" type="presParOf" srcId="{4193D297-90F8-49D8-AD3B-D4C6C46ADFAF}" destId="{810D770D-C479-46C7-86DB-556D36916751}" srcOrd="6" destOrd="0" presId="urn:microsoft.com/office/officeart/2005/8/layout/default"/>
    <dgm:cxn modelId="{802992D2-EE8E-4897-85F2-E6A1DA94C89E}" type="presParOf" srcId="{4193D297-90F8-49D8-AD3B-D4C6C46ADFAF}" destId="{5095B65F-25F0-452D-ADFE-27FB1AD486B5}" srcOrd="7" destOrd="0" presId="urn:microsoft.com/office/officeart/2005/8/layout/default"/>
    <dgm:cxn modelId="{29F3F284-41B1-481C-BFEE-133A6D993084}" type="presParOf" srcId="{4193D297-90F8-49D8-AD3B-D4C6C46ADFAF}" destId="{94CF8FA4-3A5D-4420-A13B-D3EC28FE5841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32463B-8027-4D0D-BF3E-5258BCE1BD1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93BC2F-8793-4227-ACBE-5A0925DD2D3E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1600" dirty="0" smtClean="0"/>
            <a:t>Интерфейс сбора данных от фермеров</a:t>
          </a:r>
          <a:endParaRPr lang="ru-RU" sz="1600" dirty="0"/>
        </a:p>
      </dgm:t>
    </dgm:pt>
    <dgm:pt modelId="{BE3A77FA-59C2-40C6-AFB0-E570BDB4B605}" type="parTrans" cxnId="{BB7D82F8-6286-4B30-9E75-03BCC48FC549}">
      <dgm:prSet/>
      <dgm:spPr/>
      <dgm:t>
        <a:bodyPr/>
        <a:lstStyle/>
        <a:p>
          <a:endParaRPr lang="ru-RU" sz="1600"/>
        </a:p>
      </dgm:t>
    </dgm:pt>
    <dgm:pt modelId="{02B600F4-B017-428A-8FB4-7386AB2AC11F}" type="sibTrans" cxnId="{BB7D82F8-6286-4B30-9E75-03BCC48FC549}">
      <dgm:prSet/>
      <dgm:spPr/>
      <dgm:t>
        <a:bodyPr/>
        <a:lstStyle/>
        <a:p>
          <a:endParaRPr lang="ru-RU" sz="1600"/>
        </a:p>
      </dgm:t>
    </dgm:pt>
    <dgm:pt modelId="{535FE869-A5CF-47E0-B5F0-6028EC077738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1600" dirty="0" smtClean="0"/>
            <a:t>Интерфейс сбора информации о проблемах и запросах для их решения</a:t>
          </a:r>
          <a:endParaRPr lang="ru-RU" sz="1600" dirty="0"/>
        </a:p>
      </dgm:t>
    </dgm:pt>
    <dgm:pt modelId="{5EB06A1E-5227-4D1B-9A40-785A7AA8A8E3}" type="parTrans" cxnId="{AA9E9C90-5C74-4EE7-A48E-8A6733F7ECAF}">
      <dgm:prSet/>
      <dgm:spPr/>
      <dgm:t>
        <a:bodyPr/>
        <a:lstStyle/>
        <a:p>
          <a:endParaRPr lang="ru-RU" sz="1600"/>
        </a:p>
      </dgm:t>
    </dgm:pt>
    <dgm:pt modelId="{BC5F208A-EE63-4B77-BEE4-51E868241A6E}" type="sibTrans" cxnId="{AA9E9C90-5C74-4EE7-A48E-8A6733F7ECAF}">
      <dgm:prSet/>
      <dgm:spPr/>
      <dgm:t>
        <a:bodyPr/>
        <a:lstStyle/>
        <a:p>
          <a:endParaRPr lang="ru-RU" sz="1600"/>
        </a:p>
      </dgm:t>
    </dgm:pt>
    <dgm:pt modelId="{016F74FE-22B1-47FD-98B1-7D69B13928DE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1600" dirty="0" smtClean="0"/>
            <a:t>Набор аналитических  данных, составляемый на основе деятельности и предпочтений производителя</a:t>
          </a:r>
          <a:endParaRPr lang="ru-RU" sz="1600" dirty="0"/>
        </a:p>
      </dgm:t>
    </dgm:pt>
    <dgm:pt modelId="{EC27DC4E-89F2-4E8C-8761-305C78AA960C}" type="parTrans" cxnId="{3A20BE1E-4E3B-495D-9579-66F0F764FCD2}">
      <dgm:prSet/>
      <dgm:spPr/>
      <dgm:t>
        <a:bodyPr/>
        <a:lstStyle/>
        <a:p>
          <a:endParaRPr lang="ru-RU" sz="1600"/>
        </a:p>
      </dgm:t>
    </dgm:pt>
    <dgm:pt modelId="{A9CCC595-6D39-4843-938A-4A2E9717C244}" type="sibTrans" cxnId="{3A20BE1E-4E3B-495D-9579-66F0F764FCD2}">
      <dgm:prSet/>
      <dgm:spPr/>
      <dgm:t>
        <a:bodyPr/>
        <a:lstStyle/>
        <a:p>
          <a:endParaRPr lang="ru-RU" sz="1600"/>
        </a:p>
      </dgm:t>
    </dgm:pt>
    <dgm:pt modelId="{ECFFEE3C-AF44-41F5-8C86-E76952AC6496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1600" dirty="0" smtClean="0"/>
            <a:t>Интерфейс отправок индивидуальных рекомендаций по текущему состоянию: погода, вегетация, вредители, болезни, проблемы и их решения, прогнозы</a:t>
          </a:r>
          <a:endParaRPr lang="ru-RU" sz="1600" dirty="0"/>
        </a:p>
      </dgm:t>
    </dgm:pt>
    <dgm:pt modelId="{4B26694F-1FF8-4D9A-8131-A555C46760FB}" type="parTrans" cxnId="{15AB9731-7B88-459E-B7DA-DC994448014C}">
      <dgm:prSet/>
      <dgm:spPr/>
      <dgm:t>
        <a:bodyPr/>
        <a:lstStyle/>
        <a:p>
          <a:endParaRPr lang="ru-RU" sz="1600"/>
        </a:p>
      </dgm:t>
    </dgm:pt>
    <dgm:pt modelId="{640B3C17-E6E0-4F81-9B51-B179B3C396D2}" type="sibTrans" cxnId="{15AB9731-7B88-459E-B7DA-DC994448014C}">
      <dgm:prSet/>
      <dgm:spPr/>
      <dgm:t>
        <a:bodyPr/>
        <a:lstStyle/>
        <a:p>
          <a:endParaRPr lang="ru-RU" sz="1600"/>
        </a:p>
      </dgm:t>
    </dgm:pt>
    <dgm:pt modelId="{9DC8E4E3-BA64-4A5E-9D47-9988680AEFE2}" type="pres">
      <dgm:prSet presAssocID="{BF32463B-8027-4D0D-BF3E-5258BCE1BD1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538B93-2FD8-4929-9208-3B68611C833A}" type="pres">
      <dgm:prSet presAssocID="{CD93BC2F-8793-4227-ACBE-5A0925DD2D3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BE07EA-148A-4AFB-9289-2F4405E96D89}" type="pres">
      <dgm:prSet presAssocID="{02B600F4-B017-428A-8FB4-7386AB2AC11F}" presName="spacer" presStyleCnt="0"/>
      <dgm:spPr/>
    </dgm:pt>
    <dgm:pt modelId="{3EBCD3E0-6054-4C42-8496-0EDEE099D14E}" type="pres">
      <dgm:prSet presAssocID="{535FE869-A5CF-47E0-B5F0-6028EC077738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05CCD4-1911-4BF0-8917-AB0E2404BF6A}" type="pres">
      <dgm:prSet presAssocID="{BC5F208A-EE63-4B77-BEE4-51E868241A6E}" presName="spacer" presStyleCnt="0"/>
      <dgm:spPr/>
    </dgm:pt>
    <dgm:pt modelId="{D63C312A-E875-4A4A-9312-2CAA11065782}" type="pres">
      <dgm:prSet presAssocID="{016F74FE-22B1-47FD-98B1-7D69B13928D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A9CB91-E84C-4CDC-A6A4-BEAB2B1B13C5}" type="pres">
      <dgm:prSet presAssocID="{A9CCC595-6D39-4843-938A-4A2E9717C244}" presName="spacer" presStyleCnt="0"/>
      <dgm:spPr/>
    </dgm:pt>
    <dgm:pt modelId="{CDE61A08-4C87-4C22-97DF-B512D11E9E3E}" type="pres">
      <dgm:prSet presAssocID="{ECFFEE3C-AF44-41F5-8C86-E76952AC649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A9E9C90-5C74-4EE7-A48E-8A6733F7ECAF}" srcId="{BF32463B-8027-4D0D-BF3E-5258BCE1BD1D}" destId="{535FE869-A5CF-47E0-B5F0-6028EC077738}" srcOrd="1" destOrd="0" parTransId="{5EB06A1E-5227-4D1B-9A40-785A7AA8A8E3}" sibTransId="{BC5F208A-EE63-4B77-BEE4-51E868241A6E}"/>
    <dgm:cxn modelId="{A1CE92AC-804D-4416-A3A2-7BAD8FB8B163}" type="presOf" srcId="{BF32463B-8027-4D0D-BF3E-5258BCE1BD1D}" destId="{9DC8E4E3-BA64-4A5E-9D47-9988680AEFE2}" srcOrd="0" destOrd="0" presId="urn:microsoft.com/office/officeart/2005/8/layout/vList2"/>
    <dgm:cxn modelId="{BB7D82F8-6286-4B30-9E75-03BCC48FC549}" srcId="{BF32463B-8027-4D0D-BF3E-5258BCE1BD1D}" destId="{CD93BC2F-8793-4227-ACBE-5A0925DD2D3E}" srcOrd="0" destOrd="0" parTransId="{BE3A77FA-59C2-40C6-AFB0-E570BDB4B605}" sibTransId="{02B600F4-B017-428A-8FB4-7386AB2AC11F}"/>
    <dgm:cxn modelId="{C7919D4E-6825-484F-93DF-C85CEE3A2A6A}" type="presOf" srcId="{016F74FE-22B1-47FD-98B1-7D69B13928DE}" destId="{D63C312A-E875-4A4A-9312-2CAA11065782}" srcOrd="0" destOrd="0" presId="urn:microsoft.com/office/officeart/2005/8/layout/vList2"/>
    <dgm:cxn modelId="{15AB9731-7B88-459E-B7DA-DC994448014C}" srcId="{BF32463B-8027-4D0D-BF3E-5258BCE1BD1D}" destId="{ECFFEE3C-AF44-41F5-8C86-E76952AC6496}" srcOrd="3" destOrd="0" parTransId="{4B26694F-1FF8-4D9A-8131-A555C46760FB}" sibTransId="{640B3C17-E6E0-4F81-9B51-B179B3C396D2}"/>
    <dgm:cxn modelId="{4666361D-CE2C-4F62-87B3-993A0D10D96E}" type="presOf" srcId="{535FE869-A5CF-47E0-B5F0-6028EC077738}" destId="{3EBCD3E0-6054-4C42-8496-0EDEE099D14E}" srcOrd="0" destOrd="0" presId="urn:microsoft.com/office/officeart/2005/8/layout/vList2"/>
    <dgm:cxn modelId="{3A20BE1E-4E3B-495D-9579-66F0F764FCD2}" srcId="{BF32463B-8027-4D0D-BF3E-5258BCE1BD1D}" destId="{016F74FE-22B1-47FD-98B1-7D69B13928DE}" srcOrd="2" destOrd="0" parTransId="{EC27DC4E-89F2-4E8C-8761-305C78AA960C}" sibTransId="{A9CCC595-6D39-4843-938A-4A2E9717C244}"/>
    <dgm:cxn modelId="{44E01861-498F-48D2-82EB-CE169958E3EA}" type="presOf" srcId="{CD93BC2F-8793-4227-ACBE-5A0925DD2D3E}" destId="{C9538B93-2FD8-4929-9208-3B68611C833A}" srcOrd="0" destOrd="0" presId="urn:microsoft.com/office/officeart/2005/8/layout/vList2"/>
    <dgm:cxn modelId="{297F2184-58D6-4EB2-8483-2EB44A9B3167}" type="presOf" srcId="{ECFFEE3C-AF44-41F5-8C86-E76952AC6496}" destId="{CDE61A08-4C87-4C22-97DF-B512D11E9E3E}" srcOrd="0" destOrd="0" presId="urn:microsoft.com/office/officeart/2005/8/layout/vList2"/>
    <dgm:cxn modelId="{9FD21953-72ED-43E0-9702-0FF5F0BFD5FA}" type="presParOf" srcId="{9DC8E4E3-BA64-4A5E-9D47-9988680AEFE2}" destId="{C9538B93-2FD8-4929-9208-3B68611C833A}" srcOrd="0" destOrd="0" presId="urn:microsoft.com/office/officeart/2005/8/layout/vList2"/>
    <dgm:cxn modelId="{F7CE43C3-A453-49E3-A8A1-D922A66C9506}" type="presParOf" srcId="{9DC8E4E3-BA64-4A5E-9D47-9988680AEFE2}" destId="{95BE07EA-148A-4AFB-9289-2F4405E96D89}" srcOrd="1" destOrd="0" presId="urn:microsoft.com/office/officeart/2005/8/layout/vList2"/>
    <dgm:cxn modelId="{2861DAD3-57CA-4185-990A-5073C284BC49}" type="presParOf" srcId="{9DC8E4E3-BA64-4A5E-9D47-9988680AEFE2}" destId="{3EBCD3E0-6054-4C42-8496-0EDEE099D14E}" srcOrd="2" destOrd="0" presId="urn:microsoft.com/office/officeart/2005/8/layout/vList2"/>
    <dgm:cxn modelId="{729E360E-C577-4D57-9E54-FCCE3E746B6C}" type="presParOf" srcId="{9DC8E4E3-BA64-4A5E-9D47-9988680AEFE2}" destId="{7805CCD4-1911-4BF0-8917-AB0E2404BF6A}" srcOrd="3" destOrd="0" presId="urn:microsoft.com/office/officeart/2005/8/layout/vList2"/>
    <dgm:cxn modelId="{DFC2FA6D-2D78-44B6-9F6C-ACC718A888E8}" type="presParOf" srcId="{9DC8E4E3-BA64-4A5E-9D47-9988680AEFE2}" destId="{D63C312A-E875-4A4A-9312-2CAA11065782}" srcOrd="4" destOrd="0" presId="urn:microsoft.com/office/officeart/2005/8/layout/vList2"/>
    <dgm:cxn modelId="{2FA12593-68B7-4724-9A5C-39C747B038D2}" type="presParOf" srcId="{9DC8E4E3-BA64-4A5E-9D47-9988680AEFE2}" destId="{1BA9CB91-E84C-4CDC-A6A4-BEAB2B1B13C5}" srcOrd="5" destOrd="0" presId="urn:microsoft.com/office/officeart/2005/8/layout/vList2"/>
    <dgm:cxn modelId="{1C39DB91-0384-43D0-9A49-E9E70CF13606}" type="presParOf" srcId="{9DC8E4E3-BA64-4A5E-9D47-9988680AEFE2}" destId="{CDE61A08-4C87-4C22-97DF-B512D11E9E3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F32463B-8027-4D0D-BF3E-5258BCE1BD1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93BC2F-8793-4227-ACBE-5A0925DD2D3E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1600" dirty="0" smtClean="0"/>
            <a:t>Мониторинг и прогноз показателей продовольственной безопасности</a:t>
          </a:r>
          <a:endParaRPr lang="ru-RU" sz="1600" dirty="0"/>
        </a:p>
      </dgm:t>
    </dgm:pt>
    <dgm:pt modelId="{BE3A77FA-59C2-40C6-AFB0-E570BDB4B605}" type="parTrans" cxnId="{BB7D82F8-6286-4B30-9E75-03BCC48FC549}">
      <dgm:prSet/>
      <dgm:spPr/>
      <dgm:t>
        <a:bodyPr/>
        <a:lstStyle/>
        <a:p>
          <a:endParaRPr lang="ru-RU" sz="1600"/>
        </a:p>
      </dgm:t>
    </dgm:pt>
    <dgm:pt modelId="{02B600F4-B017-428A-8FB4-7386AB2AC11F}" type="sibTrans" cxnId="{BB7D82F8-6286-4B30-9E75-03BCC48FC549}">
      <dgm:prSet/>
      <dgm:spPr/>
      <dgm:t>
        <a:bodyPr/>
        <a:lstStyle/>
        <a:p>
          <a:endParaRPr lang="ru-RU" sz="1600"/>
        </a:p>
      </dgm:t>
    </dgm:pt>
    <dgm:pt modelId="{535FE869-A5CF-47E0-B5F0-6028EC077738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1600" dirty="0" smtClean="0"/>
            <a:t>Мониторинг технологической дисциплины производителей (агротехника, агрохимия, сроки и т.д.)</a:t>
          </a:r>
          <a:endParaRPr lang="ru-RU" sz="1600" dirty="0"/>
        </a:p>
      </dgm:t>
    </dgm:pt>
    <dgm:pt modelId="{5EB06A1E-5227-4D1B-9A40-785A7AA8A8E3}" type="parTrans" cxnId="{AA9E9C90-5C74-4EE7-A48E-8A6733F7ECAF}">
      <dgm:prSet/>
      <dgm:spPr/>
      <dgm:t>
        <a:bodyPr/>
        <a:lstStyle/>
        <a:p>
          <a:endParaRPr lang="ru-RU" sz="1600"/>
        </a:p>
      </dgm:t>
    </dgm:pt>
    <dgm:pt modelId="{BC5F208A-EE63-4B77-BEE4-51E868241A6E}" type="sibTrans" cxnId="{AA9E9C90-5C74-4EE7-A48E-8A6733F7ECAF}">
      <dgm:prSet/>
      <dgm:spPr/>
      <dgm:t>
        <a:bodyPr/>
        <a:lstStyle/>
        <a:p>
          <a:endParaRPr lang="ru-RU" sz="1600"/>
        </a:p>
      </dgm:t>
    </dgm:pt>
    <dgm:pt modelId="{016F74FE-22B1-47FD-98B1-7D69B13928DE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1600" dirty="0" smtClean="0"/>
            <a:t>Мониторинг и прогноз финансово-экономического положения производителей для выработки с/х политики</a:t>
          </a:r>
          <a:endParaRPr lang="ru-RU" sz="1600" dirty="0"/>
        </a:p>
      </dgm:t>
    </dgm:pt>
    <dgm:pt modelId="{EC27DC4E-89F2-4E8C-8761-305C78AA960C}" type="parTrans" cxnId="{3A20BE1E-4E3B-495D-9579-66F0F764FCD2}">
      <dgm:prSet/>
      <dgm:spPr/>
      <dgm:t>
        <a:bodyPr/>
        <a:lstStyle/>
        <a:p>
          <a:endParaRPr lang="ru-RU" sz="1600"/>
        </a:p>
      </dgm:t>
    </dgm:pt>
    <dgm:pt modelId="{A9CCC595-6D39-4843-938A-4A2E9717C244}" type="sibTrans" cxnId="{3A20BE1E-4E3B-495D-9579-66F0F764FCD2}">
      <dgm:prSet/>
      <dgm:spPr/>
      <dgm:t>
        <a:bodyPr/>
        <a:lstStyle/>
        <a:p>
          <a:endParaRPr lang="ru-RU" sz="1600"/>
        </a:p>
      </dgm:t>
    </dgm:pt>
    <dgm:pt modelId="{ECFFEE3C-AF44-41F5-8C86-E76952AC6496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1600" dirty="0" smtClean="0"/>
            <a:t>Обеспечение полного доступа к необходимой информации для потенциальных инвесторов</a:t>
          </a:r>
          <a:endParaRPr lang="ru-RU" sz="1600" dirty="0"/>
        </a:p>
      </dgm:t>
    </dgm:pt>
    <dgm:pt modelId="{4B26694F-1FF8-4D9A-8131-A555C46760FB}" type="parTrans" cxnId="{15AB9731-7B88-459E-B7DA-DC994448014C}">
      <dgm:prSet/>
      <dgm:spPr/>
      <dgm:t>
        <a:bodyPr/>
        <a:lstStyle/>
        <a:p>
          <a:endParaRPr lang="ru-RU" sz="1600"/>
        </a:p>
      </dgm:t>
    </dgm:pt>
    <dgm:pt modelId="{640B3C17-E6E0-4F81-9B51-B179B3C396D2}" type="sibTrans" cxnId="{15AB9731-7B88-459E-B7DA-DC994448014C}">
      <dgm:prSet/>
      <dgm:spPr/>
      <dgm:t>
        <a:bodyPr/>
        <a:lstStyle/>
        <a:p>
          <a:endParaRPr lang="ru-RU" sz="1600"/>
        </a:p>
      </dgm:t>
    </dgm:pt>
    <dgm:pt modelId="{C3B6F1F4-FA8B-4926-844E-6ED70FE91CAB}" type="pres">
      <dgm:prSet presAssocID="{BF32463B-8027-4D0D-BF3E-5258BCE1BD1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C95261-FE80-4689-8C45-3CE21EFD3DFC}" type="pres">
      <dgm:prSet presAssocID="{CD93BC2F-8793-4227-ACBE-5A0925DD2D3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2C2CA5-304D-4663-A596-8B07418D49AE}" type="pres">
      <dgm:prSet presAssocID="{02B600F4-B017-428A-8FB4-7386AB2AC11F}" presName="spacer" presStyleCnt="0"/>
      <dgm:spPr/>
    </dgm:pt>
    <dgm:pt modelId="{921E8F62-CCCE-4E04-A8E5-143E3588CCB3}" type="pres">
      <dgm:prSet presAssocID="{535FE869-A5CF-47E0-B5F0-6028EC077738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A9957A-EB55-4447-B776-F7E5C6046E25}" type="pres">
      <dgm:prSet presAssocID="{BC5F208A-EE63-4B77-BEE4-51E868241A6E}" presName="spacer" presStyleCnt="0"/>
      <dgm:spPr/>
    </dgm:pt>
    <dgm:pt modelId="{14A0069D-A2AE-4CAB-9A4F-73D2DBEB9552}" type="pres">
      <dgm:prSet presAssocID="{016F74FE-22B1-47FD-98B1-7D69B13928D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F36B2E-E1F9-4C1A-8FFD-2259107B94DC}" type="pres">
      <dgm:prSet presAssocID="{A9CCC595-6D39-4843-938A-4A2E9717C244}" presName="spacer" presStyleCnt="0"/>
      <dgm:spPr/>
    </dgm:pt>
    <dgm:pt modelId="{33158C9E-A00B-43E9-B5B2-DF48EC08F3DF}" type="pres">
      <dgm:prSet presAssocID="{ECFFEE3C-AF44-41F5-8C86-E76952AC649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3A073B-F7AD-4CD3-BDDE-7B59F905542C}" type="presOf" srcId="{BF32463B-8027-4D0D-BF3E-5258BCE1BD1D}" destId="{C3B6F1F4-FA8B-4926-844E-6ED70FE91CAB}" srcOrd="0" destOrd="0" presId="urn:microsoft.com/office/officeart/2005/8/layout/vList2"/>
    <dgm:cxn modelId="{AA9E9C90-5C74-4EE7-A48E-8A6733F7ECAF}" srcId="{BF32463B-8027-4D0D-BF3E-5258BCE1BD1D}" destId="{535FE869-A5CF-47E0-B5F0-6028EC077738}" srcOrd="1" destOrd="0" parTransId="{5EB06A1E-5227-4D1B-9A40-785A7AA8A8E3}" sibTransId="{BC5F208A-EE63-4B77-BEE4-51E868241A6E}"/>
    <dgm:cxn modelId="{1D11118D-DEA5-46D0-9AA9-EFBE966582C6}" type="presOf" srcId="{ECFFEE3C-AF44-41F5-8C86-E76952AC6496}" destId="{33158C9E-A00B-43E9-B5B2-DF48EC08F3DF}" srcOrd="0" destOrd="0" presId="urn:microsoft.com/office/officeart/2005/8/layout/vList2"/>
    <dgm:cxn modelId="{BB7D82F8-6286-4B30-9E75-03BCC48FC549}" srcId="{BF32463B-8027-4D0D-BF3E-5258BCE1BD1D}" destId="{CD93BC2F-8793-4227-ACBE-5A0925DD2D3E}" srcOrd="0" destOrd="0" parTransId="{BE3A77FA-59C2-40C6-AFB0-E570BDB4B605}" sibTransId="{02B600F4-B017-428A-8FB4-7386AB2AC11F}"/>
    <dgm:cxn modelId="{537F4C4C-A186-4A6D-835A-3CA50FB92248}" type="presOf" srcId="{016F74FE-22B1-47FD-98B1-7D69B13928DE}" destId="{14A0069D-A2AE-4CAB-9A4F-73D2DBEB9552}" srcOrd="0" destOrd="0" presId="urn:microsoft.com/office/officeart/2005/8/layout/vList2"/>
    <dgm:cxn modelId="{15AB9731-7B88-459E-B7DA-DC994448014C}" srcId="{BF32463B-8027-4D0D-BF3E-5258BCE1BD1D}" destId="{ECFFEE3C-AF44-41F5-8C86-E76952AC6496}" srcOrd="3" destOrd="0" parTransId="{4B26694F-1FF8-4D9A-8131-A555C46760FB}" sibTransId="{640B3C17-E6E0-4F81-9B51-B179B3C396D2}"/>
    <dgm:cxn modelId="{3A20BE1E-4E3B-495D-9579-66F0F764FCD2}" srcId="{BF32463B-8027-4D0D-BF3E-5258BCE1BD1D}" destId="{016F74FE-22B1-47FD-98B1-7D69B13928DE}" srcOrd="2" destOrd="0" parTransId="{EC27DC4E-89F2-4E8C-8761-305C78AA960C}" sibTransId="{A9CCC595-6D39-4843-938A-4A2E9717C244}"/>
    <dgm:cxn modelId="{BD132AA4-6CE5-4A0C-95DE-2E4ABAEA5BE7}" type="presOf" srcId="{535FE869-A5CF-47E0-B5F0-6028EC077738}" destId="{921E8F62-CCCE-4E04-A8E5-143E3588CCB3}" srcOrd="0" destOrd="0" presId="urn:microsoft.com/office/officeart/2005/8/layout/vList2"/>
    <dgm:cxn modelId="{24B34457-DC7F-4E1A-91F1-2809BB484457}" type="presOf" srcId="{CD93BC2F-8793-4227-ACBE-5A0925DD2D3E}" destId="{1FC95261-FE80-4689-8C45-3CE21EFD3DFC}" srcOrd="0" destOrd="0" presId="urn:microsoft.com/office/officeart/2005/8/layout/vList2"/>
    <dgm:cxn modelId="{8FE303A1-44CE-44EF-99FD-82DB5EF7C172}" type="presParOf" srcId="{C3B6F1F4-FA8B-4926-844E-6ED70FE91CAB}" destId="{1FC95261-FE80-4689-8C45-3CE21EFD3DFC}" srcOrd="0" destOrd="0" presId="urn:microsoft.com/office/officeart/2005/8/layout/vList2"/>
    <dgm:cxn modelId="{F3A6105B-38C4-4D8E-8569-CA5E2B917573}" type="presParOf" srcId="{C3B6F1F4-FA8B-4926-844E-6ED70FE91CAB}" destId="{952C2CA5-304D-4663-A596-8B07418D49AE}" srcOrd="1" destOrd="0" presId="urn:microsoft.com/office/officeart/2005/8/layout/vList2"/>
    <dgm:cxn modelId="{A3D61B54-8C99-418F-90B2-C77E86FB5C0F}" type="presParOf" srcId="{C3B6F1F4-FA8B-4926-844E-6ED70FE91CAB}" destId="{921E8F62-CCCE-4E04-A8E5-143E3588CCB3}" srcOrd="2" destOrd="0" presId="urn:microsoft.com/office/officeart/2005/8/layout/vList2"/>
    <dgm:cxn modelId="{13108D45-AAF4-4D8C-9104-930641C8AF73}" type="presParOf" srcId="{C3B6F1F4-FA8B-4926-844E-6ED70FE91CAB}" destId="{B0A9957A-EB55-4447-B776-F7E5C6046E25}" srcOrd="3" destOrd="0" presId="urn:microsoft.com/office/officeart/2005/8/layout/vList2"/>
    <dgm:cxn modelId="{ABE2CBFD-3893-4666-AA51-0F1A24CE4BB5}" type="presParOf" srcId="{C3B6F1F4-FA8B-4926-844E-6ED70FE91CAB}" destId="{14A0069D-A2AE-4CAB-9A4F-73D2DBEB9552}" srcOrd="4" destOrd="0" presId="urn:microsoft.com/office/officeart/2005/8/layout/vList2"/>
    <dgm:cxn modelId="{AD87E7FE-E785-4057-9268-CFE0393899D5}" type="presParOf" srcId="{C3B6F1F4-FA8B-4926-844E-6ED70FE91CAB}" destId="{24F36B2E-E1F9-4C1A-8FFD-2259107B94DC}" srcOrd="5" destOrd="0" presId="urn:microsoft.com/office/officeart/2005/8/layout/vList2"/>
    <dgm:cxn modelId="{9758AD2B-15A4-4C9C-BDE1-A688307CE9AD}" type="presParOf" srcId="{C3B6F1F4-FA8B-4926-844E-6ED70FE91CAB}" destId="{33158C9E-A00B-43E9-B5B2-DF48EC08F3D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F32463B-8027-4D0D-BF3E-5258BCE1BD1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93BC2F-8793-4227-ACBE-5A0925DD2D3E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1600" dirty="0" smtClean="0"/>
            <a:t>Интерфейсы для финансовых организаций (банки, страховые компании, налоговые органы)</a:t>
          </a:r>
          <a:endParaRPr lang="ru-RU" sz="1600" dirty="0"/>
        </a:p>
      </dgm:t>
    </dgm:pt>
    <dgm:pt modelId="{BE3A77FA-59C2-40C6-AFB0-E570BDB4B605}" type="parTrans" cxnId="{BB7D82F8-6286-4B30-9E75-03BCC48FC549}">
      <dgm:prSet/>
      <dgm:spPr/>
      <dgm:t>
        <a:bodyPr/>
        <a:lstStyle/>
        <a:p>
          <a:endParaRPr lang="ru-RU" sz="1600"/>
        </a:p>
      </dgm:t>
    </dgm:pt>
    <dgm:pt modelId="{02B600F4-B017-428A-8FB4-7386AB2AC11F}" type="sibTrans" cxnId="{BB7D82F8-6286-4B30-9E75-03BCC48FC549}">
      <dgm:prSet/>
      <dgm:spPr/>
      <dgm:t>
        <a:bodyPr/>
        <a:lstStyle/>
        <a:p>
          <a:endParaRPr lang="ru-RU" sz="1600"/>
        </a:p>
      </dgm:t>
    </dgm:pt>
    <dgm:pt modelId="{535FE869-A5CF-47E0-B5F0-6028EC077738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1600" dirty="0" smtClean="0"/>
            <a:t>Интерфейсы для поставщиков</a:t>
          </a:r>
          <a:r>
            <a:rPr lang="ru-RU" sz="1600" dirty="0" err="1" smtClean="0"/>
            <a:t>сельхозхимии</a:t>
          </a:r>
          <a:r>
            <a:rPr lang="ru-RU" sz="1600" dirty="0" smtClean="0"/>
            <a:t>, горючего, запчастей, техники и т.д.</a:t>
          </a:r>
          <a:endParaRPr lang="ru-RU" sz="1600" dirty="0"/>
        </a:p>
      </dgm:t>
    </dgm:pt>
    <dgm:pt modelId="{5EB06A1E-5227-4D1B-9A40-785A7AA8A8E3}" type="parTrans" cxnId="{AA9E9C90-5C74-4EE7-A48E-8A6733F7ECAF}">
      <dgm:prSet/>
      <dgm:spPr/>
      <dgm:t>
        <a:bodyPr/>
        <a:lstStyle/>
        <a:p>
          <a:endParaRPr lang="ru-RU" sz="1600"/>
        </a:p>
      </dgm:t>
    </dgm:pt>
    <dgm:pt modelId="{BC5F208A-EE63-4B77-BEE4-51E868241A6E}" type="sibTrans" cxnId="{AA9E9C90-5C74-4EE7-A48E-8A6733F7ECAF}">
      <dgm:prSet/>
      <dgm:spPr/>
      <dgm:t>
        <a:bodyPr/>
        <a:lstStyle/>
        <a:p>
          <a:endParaRPr lang="ru-RU" sz="1600"/>
        </a:p>
      </dgm:t>
    </dgm:pt>
    <dgm:pt modelId="{016F74FE-22B1-47FD-98B1-7D69B13928DE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1600" dirty="0" smtClean="0"/>
            <a:t>Интерфейсы для ученых</a:t>
          </a:r>
          <a:endParaRPr lang="ru-RU" sz="1600" dirty="0"/>
        </a:p>
      </dgm:t>
    </dgm:pt>
    <dgm:pt modelId="{EC27DC4E-89F2-4E8C-8761-305C78AA960C}" type="parTrans" cxnId="{3A20BE1E-4E3B-495D-9579-66F0F764FCD2}">
      <dgm:prSet/>
      <dgm:spPr/>
      <dgm:t>
        <a:bodyPr/>
        <a:lstStyle/>
        <a:p>
          <a:endParaRPr lang="ru-RU" sz="1600"/>
        </a:p>
      </dgm:t>
    </dgm:pt>
    <dgm:pt modelId="{A9CCC595-6D39-4843-938A-4A2E9717C244}" type="sibTrans" cxnId="{3A20BE1E-4E3B-495D-9579-66F0F764FCD2}">
      <dgm:prSet/>
      <dgm:spPr/>
      <dgm:t>
        <a:bodyPr/>
        <a:lstStyle/>
        <a:p>
          <a:endParaRPr lang="ru-RU" sz="1600"/>
        </a:p>
      </dgm:t>
    </dgm:pt>
    <dgm:pt modelId="{0CF72E69-C133-4A53-BE5E-5B1D13F89F37}" type="pres">
      <dgm:prSet presAssocID="{BF32463B-8027-4D0D-BF3E-5258BCE1BD1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4FAFA4-8DFD-4575-9CEF-AC65B281E10A}" type="pres">
      <dgm:prSet presAssocID="{CD93BC2F-8793-4227-ACBE-5A0925DD2D3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B3B72F-3075-4652-B210-FAB964333891}" type="pres">
      <dgm:prSet presAssocID="{02B600F4-B017-428A-8FB4-7386AB2AC11F}" presName="spacer" presStyleCnt="0"/>
      <dgm:spPr/>
    </dgm:pt>
    <dgm:pt modelId="{3E1E7C21-233D-4451-905A-93001BE0F6A0}" type="pres">
      <dgm:prSet presAssocID="{535FE869-A5CF-47E0-B5F0-6028EC07773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9E5345-1DF5-4F0D-8B6E-9B485DEED430}" type="pres">
      <dgm:prSet presAssocID="{BC5F208A-EE63-4B77-BEE4-51E868241A6E}" presName="spacer" presStyleCnt="0"/>
      <dgm:spPr/>
    </dgm:pt>
    <dgm:pt modelId="{EF204BF7-FFF5-4A5A-8989-8687E60B6EB9}" type="pres">
      <dgm:prSet presAssocID="{016F74FE-22B1-47FD-98B1-7D69B13928D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A9E9C90-5C74-4EE7-A48E-8A6733F7ECAF}" srcId="{BF32463B-8027-4D0D-BF3E-5258BCE1BD1D}" destId="{535FE869-A5CF-47E0-B5F0-6028EC077738}" srcOrd="1" destOrd="0" parTransId="{5EB06A1E-5227-4D1B-9A40-785A7AA8A8E3}" sibTransId="{BC5F208A-EE63-4B77-BEE4-51E868241A6E}"/>
    <dgm:cxn modelId="{BB7D82F8-6286-4B30-9E75-03BCC48FC549}" srcId="{BF32463B-8027-4D0D-BF3E-5258BCE1BD1D}" destId="{CD93BC2F-8793-4227-ACBE-5A0925DD2D3E}" srcOrd="0" destOrd="0" parTransId="{BE3A77FA-59C2-40C6-AFB0-E570BDB4B605}" sibTransId="{02B600F4-B017-428A-8FB4-7386AB2AC11F}"/>
    <dgm:cxn modelId="{3BAEE122-9F6B-4283-994D-9F0486795F73}" type="presOf" srcId="{016F74FE-22B1-47FD-98B1-7D69B13928DE}" destId="{EF204BF7-FFF5-4A5A-8989-8687E60B6EB9}" srcOrd="0" destOrd="0" presId="urn:microsoft.com/office/officeart/2005/8/layout/vList2"/>
    <dgm:cxn modelId="{846755D4-E257-4C40-A7EC-57B683B25D40}" type="presOf" srcId="{535FE869-A5CF-47E0-B5F0-6028EC077738}" destId="{3E1E7C21-233D-4451-905A-93001BE0F6A0}" srcOrd="0" destOrd="0" presId="urn:microsoft.com/office/officeart/2005/8/layout/vList2"/>
    <dgm:cxn modelId="{3A20BE1E-4E3B-495D-9579-66F0F764FCD2}" srcId="{BF32463B-8027-4D0D-BF3E-5258BCE1BD1D}" destId="{016F74FE-22B1-47FD-98B1-7D69B13928DE}" srcOrd="2" destOrd="0" parTransId="{EC27DC4E-89F2-4E8C-8761-305C78AA960C}" sibTransId="{A9CCC595-6D39-4843-938A-4A2E9717C244}"/>
    <dgm:cxn modelId="{882BBEDB-818A-4B03-A0D1-56D29C3C5CB7}" type="presOf" srcId="{BF32463B-8027-4D0D-BF3E-5258BCE1BD1D}" destId="{0CF72E69-C133-4A53-BE5E-5B1D13F89F37}" srcOrd="0" destOrd="0" presId="urn:microsoft.com/office/officeart/2005/8/layout/vList2"/>
    <dgm:cxn modelId="{1B55C6A4-E1D5-4FAC-B54E-6E7AFBAED068}" type="presOf" srcId="{CD93BC2F-8793-4227-ACBE-5A0925DD2D3E}" destId="{4C4FAFA4-8DFD-4575-9CEF-AC65B281E10A}" srcOrd="0" destOrd="0" presId="urn:microsoft.com/office/officeart/2005/8/layout/vList2"/>
    <dgm:cxn modelId="{8D229AF1-1404-4B37-9E25-2BE0DBFC6D57}" type="presParOf" srcId="{0CF72E69-C133-4A53-BE5E-5B1D13F89F37}" destId="{4C4FAFA4-8DFD-4575-9CEF-AC65B281E10A}" srcOrd="0" destOrd="0" presId="urn:microsoft.com/office/officeart/2005/8/layout/vList2"/>
    <dgm:cxn modelId="{1CFB02D3-66E1-40E4-8072-ED939F3A5084}" type="presParOf" srcId="{0CF72E69-C133-4A53-BE5E-5B1D13F89F37}" destId="{56B3B72F-3075-4652-B210-FAB964333891}" srcOrd="1" destOrd="0" presId="urn:microsoft.com/office/officeart/2005/8/layout/vList2"/>
    <dgm:cxn modelId="{F1C80C02-A97F-40F0-8928-7331A8A86845}" type="presParOf" srcId="{0CF72E69-C133-4A53-BE5E-5B1D13F89F37}" destId="{3E1E7C21-233D-4451-905A-93001BE0F6A0}" srcOrd="2" destOrd="0" presId="urn:microsoft.com/office/officeart/2005/8/layout/vList2"/>
    <dgm:cxn modelId="{2F315E60-1180-4480-A408-2336E24C2BE4}" type="presParOf" srcId="{0CF72E69-C133-4A53-BE5E-5B1D13F89F37}" destId="{C29E5345-1DF5-4F0D-8B6E-9B485DEED430}" srcOrd="3" destOrd="0" presId="urn:microsoft.com/office/officeart/2005/8/layout/vList2"/>
    <dgm:cxn modelId="{BB8300CD-5616-48E7-82A2-490E985AE308}" type="presParOf" srcId="{0CF72E69-C133-4A53-BE5E-5B1D13F89F37}" destId="{EF204BF7-FFF5-4A5A-8989-8687E60B6EB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476D821-8538-4DE4-B05F-CD79D9E4E231}">
      <dsp:nvSpPr>
        <dsp:cNvPr id="0" name=""/>
        <dsp:cNvSpPr/>
      </dsp:nvSpPr>
      <dsp:spPr>
        <a:xfrm>
          <a:off x="0" y="523080"/>
          <a:ext cx="2571749" cy="1543050"/>
        </a:xfrm>
        <a:prstGeom prst="rect">
          <a:avLst/>
        </a:prstGeom>
        <a:gradFill rotWithShape="1">
          <a:gsLst>
            <a:gs pos="0">
              <a:schemeClr val="accent1">
                <a:tint val="70000"/>
                <a:satMod val="130000"/>
              </a:schemeClr>
            </a:gs>
            <a:gs pos="43000">
              <a:schemeClr val="accent1">
                <a:tint val="44000"/>
                <a:satMod val="165000"/>
              </a:schemeClr>
            </a:gs>
            <a:gs pos="93000">
              <a:schemeClr val="accent1">
                <a:tint val="15000"/>
                <a:satMod val="165000"/>
              </a:schemeClr>
            </a:gs>
            <a:gs pos="100000">
              <a:schemeClr val="accent1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kern="1200" dirty="0" smtClean="0">
              <a:latin typeface="Times New Roman" pitchFamily="18" charset="0"/>
              <a:cs typeface="Times New Roman" pitchFamily="18" charset="0"/>
            </a:rPr>
            <a:t>стагнация урожайности</a:t>
          </a:r>
          <a:endParaRPr lang="ru-RU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523080"/>
        <a:ext cx="2571749" cy="1543050"/>
      </dsp:txXfrm>
    </dsp:sp>
    <dsp:sp modelId="{E6A8D3FF-92FB-4F41-86F0-6E9B1EB07BA7}">
      <dsp:nvSpPr>
        <dsp:cNvPr id="0" name=""/>
        <dsp:cNvSpPr/>
      </dsp:nvSpPr>
      <dsp:spPr>
        <a:xfrm>
          <a:off x="2828925" y="523080"/>
          <a:ext cx="2571749" cy="1543050"/>
        </a:xfrm>
        <a:prstGeom prst="rect">
          <a:avLst/>
        </a:prstGeom>
        <a:gradFill rotWithShape="1">
          <a:gsLst>
            <a:gs pos="0">
              <a:schemeClr val="accent1">
                <a:tint val="70000"/>
                <a:satMod val="130000"/>
              </a:schemeClr>
            </a:gs>
            <a:gs pos="43000">
              <a:schemeClr val="accent1">
                <a:tint val="44000"/>
                <a:satMod val="165000"/>
              </a:schemeClr>
            </a:gs>
            <a:gs pos="93000">
              <a:schemeClr val="accent1">
                <a:tint val="15000"/>
                <a:satMod val="165000"/>
              </a:schemeClr>
            </a:gs>
            <a:gs pos="100000">
              <a:schemeClr val="accent1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экономическая неэффективность использования почвенных и финансовых ресурсов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28925" y="523080"/>
        <a:ext cx="2571749" cy="1543050"/>
      </dsp:txXfrm>
    </dsp:sp>
    <dsp:sp modelId="{BD8C493E-AD65-4197-8CA5-815C4EDD5EAB}">
      <dsp:nvSpPr>
        <dsp:cNvPr id="0" name=""/>
        <dsp:cNvSpPr/>
      </dsp:nvSpPr>
      <dsp:spPr>
        <a:xfrm>
          <a:off x="5657849" y="523080"/>
          <a:ext cx="2571749" cy="1543050"/>
        </a:xfrm>
        <a:prstGeom prst="rect">
          <a:avLst/>
        </a:prstGeom>
        <a:gradFill rotWithShape="1">
          <a:gsLst>
            <a:gs pos="0">
              <a:schemeClr val="accent1">
                <a:tint val="70000"/>
                <a:satMod val="130000"/>
              </a:schemeClr>
            </a:gs>
            <a:gs pos="43000">
              <a:schemeClr val="accent1">
                <a:tint val="44000"/>
                <a:satMod val="165000"/>
              </a:schemeClr>
            </a:gs>
            <a:gs pos="93000">
              <a:schemeClr val="accent1">
                <a:tint val="15000"/>
                <a:satMod val="165000"/>
              </a:schemeClr>
            </a:gs>
            <a:gs pos="100000">
              <a:schemeClr val="accent1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возрастание экологической нагрузки, истощение почвенного потенциала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657849" y="523080"/>
        <a:ext cx="2571749" cy="1543050"/>
      </dsp:txXfrm>
    </dsp:sp>
    <dsp:sp modelId="{157EB3C3-4FBF-49EF-8A48-FB21116FA700}">
      <dsp:nvSpPr>
        <dsp:cNvPr id="0" name=""/>
        <dsp:cNvSpPr/>
      </dsp:nvSpPr>
      <dsp:spPr>
        <a:xfrm>
          <a:off x="0" y="2323305"/>
          <a:ext cx="2571749" cy="1543050"/>
        </a:xfrm>
        <a:prstGeom prst="rect">
          <a:avLst/>
        </a:prstGeom>
        <a:gradFill rotWithShape="1">
          <a:gsLst>
            <a:gs pos="0">
              <a:schemeClr val="accent6">
                <a:tint val="70000"/>
                <a:satMod val="130000"/>
              </a:schemeClr>
            </a:gs>
            <a:gs pos="43000">
              <a:schemeClr val="accent6">
                <a:tint val="44000"/>
                <a:satMod val="165000"/>
              </a:schemeClr>
            </a:gs>
            <a:gs pos="93000">
              <a:schemeClr val="accent6">
                <a:tint val="15000"/>
                <a:satMod val="165000"/>
              </a:schemeClr>
            </a:gs>
            <a:gs pos="100000">
              <a:schemeClr val="accent6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6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6"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угроза социального коллапса особенно в секторе малых и семейных хозяйств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323305"/>
        <a:ext cx="2571749" cy="1543050"/>
      </dsp:txXfrm>
    </dsp:sp>
    <dsp:sp modelId="{63729D0F-C0A8-45DB-9C1E-8CE6B253E988}">
      <dsp:nvSpPr>
        <dsp:cNvPr id="0" name=""/>
        <dsp:cNvSpPr/>
      </dsp:nvSpPr>
      <dsp:spPr>
        <a:xfrm>
          <a:off x="2828925" y="2323305"/>
          <a:ext cx="2571749" cy="1543050"/>
        </a:xfrm>
        <a:prstGeom prst="rect">
          <a:avLst/>
        </a:prstGeom>
        <a:gradFill rotWithShape="1">
          <a:gsLst>
            <a:gs pos="0">
              <a:schemeClr val="accent6">
                <a:tint val="70000"/>
                <a:satMod val="130000"/>
              </a:schemeClr>
            </a:gs>
            <a:gs pos="43000">
              <a:schemeClr val="accent6">
                <a:tint val="44000"/>
                <a:satMod val="165000"/>
              </a:schemeClr>
            </a:gs>
            <a:gs pos="93000">
              <a:schemeClr val="accent6">
                <a:tint val="15000"/>
                <a:satMod val="165000"/>
              </a:schemeClr>
            </a:gs>
            <a:gs pos="100000">
              <a:schemeClr val="accent6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6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6"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растущая зависимость фермеров от крупных производителей с/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х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техники, удобрений, материалов и технологических решений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28925" y="2323305"/>
        <a:ext cx="2571749" cy="1543050"/>
      </dsp:txXfrm>
    </dsp:sp>
    <dsp:sp modelId="{F10FB5EB-C6B9-48CF-86D3-FDDC83D79B41}">
      <dsp:nvSpPr>
        <dsp:cNvPr id="0" name=""/>
        <dsp:cNvSpPr/>
      </dsp:nvSpPr>
      <dsp:spPr>
        <a:xfrm>
          <a:off x="5657849" y="2323305"/>
          <a:ext cx="2571749" cy="1543050"/>
        </a:xfrm>
        <a:prstGeom prst="rect">
          <a:avLst/>
        </a:prstGeom>
        <a:gradFill rotWithShape="1">
          <a:gsLst>
            <a:gs pos="0">
              <a:schemeClr val="accent6">
                <a:tint val="70000"/>
                <a:satMod val="130000"/>
              </a:schemeClr>
            </a:gs>
            <a:gs pos="43000">
              <a:schemeClr val="accent6">
                <a:tint val="44000"/>
                <a:satMod val="165000"/>
              </a:schemeClr>
            </a:gs>
            <a:gs pos="93000">
              <a:schemeClr val="accent6">
                <a:tint val="15000"/>
                <a:satMod val="165000"/>
              </a:schemeClr>
            </a:gs>
            <a:gs pos="100000">
              <a:schemeClr val="accent6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6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6"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несоблюдение технологий возделывания с/</a:t>
          </a:r>
          <a:r>
            <a:rPr lang="ru-RU" sz="2100" kern="1200" dirty="0" err="1" smtClean="0">
              <a:latin typeface="Times New Roman" pitchFamily="18" charset="0"/>
              <a:cs typeface="Times New Roman" pitchFamily="18" charset="0"/>
            </a:rPr>
            <a:t>х</a:t>
          </a: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 культур</a:t>
          </a:r>
          <a:endParaRPr lang="ru-RU" kern="1200" dirty="0">
            <a:latin typeface="Times New Roman" pitchFamily="18" charset="0"/>
            <a:cs typeface="Times New Roman" pitchFamily="18" charset="0"/>
          </a:endParaRPr>
        </a:p>
      </dsp:txBody>
      <dsp:txXfrm>
        <a:off x="5657849" y="2323305"/>
        <a:ext cx="2571749" cy="154305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640DDE-8BED-4F7B-A735-408143DD95E1}">
      <dsp:nvSpPr>
        <dsp:cNvPr id="0" name=""/>
        <dsp:cNvSpPr/>
      </dsp:nvSpPr>
      <dsp:spPr>
        <a:xfrm>
          <a:off x="0" y="801002"/>
          <a:ext cx="2546014" cy="1527609"/>
        </a:xfrm>
        <a:prstGeom prst="rect">
          <a:avLst/>
        </a:prstGeom>
        <a:gradFill rotWithShape="1">
          <a:gsLst>
            <a:gs pos="0">
              <a:schemeClr val="accent1">
                <a:tint val="70000"/>
                <a:satMod val="130000"/>
              </a:schemeClr>
            </a:gs>
            <a:gs pos="43000">
              <a:schemeClr val="accent1">
                <a:tint val="44000"/>
                <a:satMod val="165000"/>
              </a:schemeClr>
            </a:gs>
            <a:gs pos="93000">
              <a:schemeClr val="accent1">
                <a:tint val="15000"/>
                <a:satMod val="165000"/>
              </a:schemeClr>
            </a:gs>
            <a:gs pos="100000">
              <a:schemeClr val="accent1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растущая конкуренция по цене и качеству с/</a:t>
          </a:r>
          <a:r>
            <a:rPr lang="ru-RU" sz="1700" kern="1200" dirty="0" err="1" smtClean="0">
              <a:latin typeface="Times New Roman" pitchFamily="18" charset="0"/>
              <a:cs typeface="Times New Roman" pitchFamily="18" charset="0"/>
            </a:rPr>
            <a:t>х</a:t>
          </a: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 продукции;</a:t>
          </a:r>
          <a:endParaRPr lang="ru-RU" sz="1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801002"/>
        <a:ext cx="2546014" cy="1527609"/>
      </dsp:txXfrm>
    </dsp:sp>
    <dsp:sp modelId="{4B0A2F9D-88E4-4A53-8CB9-E6AF47DA7163}">
      <dsp:nvSpPr>
        <dsp:cNvPr id="0" name=""/>
        <dsp:cNvSpPr/>
      </dsp:nvSpPr>
      <dsp:spPr>
        <a:xfrm>
          <a:off x="2800616" y="801002"/>
          <a:ext cx="2546014" cy="1527609"/>
        </a:xfrm>
        <a:prstGeom prst="rect">
          <a:avLst/>
        </a:prstGeom>
        <a:gradFill rotWithShape="1">
          <a:gsLst>
            <a:gs pos="0">
              <a:schemeClr val="accent1">
                <a:tint val="70000"/>
                <a:satMod val="130000"/>
              </a:schemeClr>
            </a:gs>
            <a:gs pos="43000">
              <a:schemeClr val="accent1">
                <a:tint val="44000"/>
                <a:satMod val="165000"/>
              </a:schemeClr>
            </a:gs>
            <a:gs pos="93000">
              <a:schemeClr val="accent1">
                <a:tint val="15000"/>
                <a:satMod val="165000"/>
              </a:schemeClr>
            </a:gs>
            <a:gs pos="100000">
              <a:schemeClr val="accent1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недостаток образования, знаний и опыта современных фермеров;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00616" y="801002"/>
        <a:ext cx="2546014" cy="1527609"/>
      </dsp:txXfrm>
    </dsp:sp>
    <dsp:sp modelId="{736B632A-B022-4F23-9B5F-D86BABFEFEDC}">
      <dsp:nvSpPr>
        <dsp:cNvPr id="0" name=""/>
        <dsp:cNvSpPr/>
      </dsp:nvSpPr>
      <dsp:spPr>
        <a:xfrm>
          <a:off x="5601232" y="801002"/>
          <a:ext cx="2546014" cy="1527609"/>
        </a:xfrm>
        <a:prstGeom prst="rect">
          <a:avLst/>
        </a:prstGeom>
        <a:gradFill rotWithShape="1">
          <a:gsLst>
            <a:gs pos="0">
              <a:schemeClr val="accent1">
                <a:tint val="70000"/>
                <a:satMod val="130000"/>
              </a:schemeClr>
            </a:gs>
            <a:gs pos="43000">
              <a:schemeClr val="accent1">
                <a:tint val="44000"/>
                <a:satMod val="165000"/>
              </a:schemeClr>
            </a:gs>
            <a:gs pos="93000">
              <a:schemeClr val="accent1">
                <a:tint val="15000"/>
                <a:satMod val="165000"/>
              </a:schemeClr>
            </a:gs>
            <a:gs pos="100000">
              <a:schemeClr val="accent1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недостаточное взаимодействие и сотрудничество между фермерами, экспертами, учеными и госаппаратом;</a:t>
          </a:r>
          <a:endParaRPr lang="ru-RU" sz="1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601232" y="801002"/>
        <a:ext cx="2546014" cy="1527609"/>
      </dsp:txXfrm>
    </dsp:sp>
    <dsp:sp modelId="{810D770D-C479-46C7-86DB-556D36916751}">
      <dsp:nvSpPr>
        <dsp:cNvPr id="0" name=""/>
        <dsp:cNvSpPr/>
      </dsp:nvSpPr>
      <dsp:spPr>
        <a:xfrm>
          <a:off x="1400308" y="2583212"/>
          <a:ext cx="2546014" cy="1527609"/>
        </a:xfrm>
        <a:prstGeom prst="rect">
          <a:avLst/>
        </a:prstGeom>
        <a:gradFill rotWithShape="1">
          <a:gsLst>
            <a:gs pos="0">
              <a:schemeClr val="accent6">
                <a:tint val="70000"/>
                <a:satMod val="130000"/>
              </a:schemeClr>
            </a:gs>
            <a:gs pos="43000">
              <a:schemeClr val="accent6">
                <a:tint val="44000"/>
                <a:satMod val="165000"/>
              </a:schemeClr>
            </a:gs>
            <a:gs pos="93000">
              <a:schemeClr val="accent6">
                <a:tint val="15000"/>
                <a:satMod val="165000"/>
              </a:schemeClr>
            </a:gs>
            <a:gs pos="100000">
              <a:schemeClr val="accent6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6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6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доступность современных технологий только для крупных хозяйств;</a:t>
          </a:r>
          <a:endParaRPr lang="ru-RU" sz="1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00308" y="2583212"/>
        <a:ext cx="2546014" cy="1527609"/>
      </dsp:txXfrm>
    </dsp:sp>
    <dsp:sp modelId="{94CF8FA4-3A5D-4420-A13B-D3EC28FE5841}">
      <dsp:nvSpPr>
        <dsp:cNvPr id="0" name=""/>
        <dsp:cNvSpPr/>
      </dsp:nvSpPr>
      <dsp:spPr>
        <a:xfrm>
          <a:off x="4200924" y="2583212"/>
          <a:ext cx="2546014" cy="1527609"/>
        </a:xfrm>
        <a:prstGeom prst="rect">
          <a:avLst/>
        </a:prstGeom>
        <a:gradFill rotWithShape="1">
          <a:gsLst>
            <a:gs pos="0">
              <a:schemeClr val="accent6">
                <a:tint val="70000"/>
                <a:satMod val="130000"/>
              </a:schemeClr>
            </a:gs>
            <a:gs pos="43000">
              <a:schemeClr val="accent6">
                <a:tint val="44000"/>
                <a:satMod val="165000"/>
              </a:schemeClr>
            </a:gs>
            <a:gs pos="93000">
              <a:schemeClr val="accent6">
                <a:tint val="15000"/>
                <a:satMod val="165000"/>
              </a:schemeClr>
            </a:gs>
            <a:gs pos="100000">
              <a:schemeClr val="accent6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6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6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перенос фокусировки на капитальные инвестиции в технику и технологии в ущерб сетевым эффектам в с/х.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00924" y="2583212"/>
        <a:ext cx="2546014" cy="152760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9538B93-2FD8-4929-9208-3B68611C833A}">
      <dsp:nvSpPr>
        <dsp:cNvPr id="0" name=""/>
        <dsp:cNvSpPr/>
      </dsp:nvSpPr>
      <dsp:spPr>
        <a:xfrm>
          <a:off x="0" y="19383"/>
          <a:ext cx="8229600" cy="898560"/>
        </a:xfrm>
        <a:prstGeom prst="roundRect">
          <a:avLst/>
        </a:prstGeom>
        <a:gradFill rotWithShape="1">
          <a:gsLst>
            <a:gs pos="0">
              <a:schemeClr val="accent1">
                <a:tint val="70000"/>
                <a:satMod val="130000"/>
              </a:schemeClr>
            </a:gs>
            <a:gs pos="43000">
              <a:schemeClr val="accent1">
                <a:tint val="44000"/>
                <a:satMod val="165000"/>
              </a:schemeClr>
            </a:gs>
            <a:gs pos="93000">
              <a:schemeClr val="accent1">
                <a:tint val="15000"/>
                <a:satMod val="165000"/>
              </a:schemeClr>
            </a:gs>
            <a:gs pos="100000">
              <a:schemeClr val="accent1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Интерфейс сбора данных от фермеров</a:t>
          </a:r>
          <a:endParaRPr lang="ru-RU" sz="1600" kern="1200" dirty="0"/>
        </a:p>
      </dsp:txBody>
      <dsp:txXfrm>
        <a:off x="0" y="19383"/>
        <a:ext cx="8229600" cy="898560"/>
      </dsp:txXfrm>
    </dsp:sp>
    <dsp:sp modelId="{3EBCD3E0-6054-4C42-8496-0EDEE099D14E}">
      <dsp:nvSpPr>
        <dsp:cNvPr id="0" name=""/>
        <dsp:cNvSpPr/>
      </dsp:nvSpPr>
      <dsp:spPr>
        <a:xfrm>
          <a:off x="0" y="1056183"/>
          <a:ext cx="8229600" cy="898560"/>
        </a:xfrm>
        <a:prstGeom prst="roundRect">
          <a:avLst/>
        </a:prstGeom>
        <a:gradFill rotWithShape="1">
          <a:gsLst>
            <a:gs pos="0">
              <a:schemeClr val="accent1">
                <a:tint val="70000"/>
                <a:satMod val="130000"/>
              </a:schemeClr>
            </a:gs>
            <a:gs pos="43000">
              <a:schemeClr val="accent1">
                <a:tint val="44000"/>
                <a:satMod val="165000"/>
              </a:schemeClr>
            </a:gs>
            <a:gs pos="93000">
              <a:schemeClr val="accent1">
                <a:tint val="15000"/>
                <a:satMod val="165000"/>
              </a:schemeClr>
            </a:gs>
            <a:gs pos="100000">
              <a:schemeClr val="accent1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Интерфейс сбора информации о проблемах и запросах для их решения</a:t>
          </a:r>
          <a:endParaRPr lang="ru-RU" sz="1600" kern="1200" dirty="0"/>
        </a:p>
      </dsp:txBody>
      <dsp:txXfrm>
        <a:off x="0" y="1056183"/>
        <a:ext cx="8229600" cy="898560"/>
      </dsp:txXfrm>
    </dsp:sp>
    <dsp:sp modelId="{D63C312A-E875-4A4A-9312-2CAA11065782}">
      <dsp:nvSpPr>
        <dsp:cNvPr id="0" name=""/>
        <dsp:cNvSpPr/>
      </dsp:nvSpPr>
      <dsp:spPr>
        <a:xfrm>
          <a:off x="0" y="2092984"/>
          <a:ext cx="8229600" cy="898560"/>
        </a:xfrm>
        <a:prstGeom prst="roundRect">
          <a:avLst/>
        </a:prstGeom>
        <a:gradFill rotWithShape="1">
          <a:gsLst>
            <a:gs pos="0">
              <a:schemeClr val="accent6">
                <a:tint val="70000"/>
                <a:satMod val="130000"/>
              </a:schemeClr>
            </a:gs>
            <a:gs pos="43000">
              <a:schemeClr val="accent6">
                <a:tint val="44000"/>
                <a:satMod val="165000"/>
              </a:schemeClr>
            </a:gs>
            <a:gs pos="93000">
              <a:schemeClr val="accent6">
                <a:tint val="15000"/>
                <a:satMod val="165000"/>
              </a:schemeClr>
            </a:gs>
            <a:gs pos="100000">
              <a:schemeClr val="accent6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6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6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Набор аналитических  данных, составляемый на основе деятельности и предпочтений производителя</a:t>
          </a:r>
          <a:endParaRPr lang="ru-RU" sz="1600" kern="1200" dirty="0"/>
        </a:p>
      </dsp:txBody>
      <dsp:txXfrm>
        <a:off x="0" y="2092984"/>
        <a:ext cx="8229600" cy="898560"/>
      </dsp:txXfrm>
    </dsp:sp>
    <dsp:sp modelId="{CDE61A08-4C87-4C22-97DF-B512D11E9E3E}">
      <dsp:nvSpPr>
        <dsp:cNvPr id="0" name=""/>
        <dsp:cNvSpPr/>
      </dsp:nvSpPr>
      <dsp:spPr>
        <a:xfrm>
          <a:off x="0" y="3129784"/>
          <a:ext cx="8229600" cy="898560"/>
        </a:xfrm>
        <a:prstGeom prst="roundRect">
          <a:avLst/>
        </a:prstGeom>
        <a:gradFill rotWithShape="1">
          <a:gsLst>
            <a:gs pos="0">
              <a:schemeClr val="accent6">
                <a:tint val="70000"/>
                <a:satMod val="130000"/>
              </a:schemeClr>
            </a:gs>
            <a:gs pos="43000">
              <a:schemeClr val="accent6">
                <a:tint val="44000"/>
                <a:satMod val="165000"/>
              </a:schemeClr>
            </a:gs>
            <a:gs pos="93000">
              <a:schemeClr val="accent6">
                <a:tint val="15000"/>
                <a:satMod val="165000"/>
              </a:schemeClr>
            </a:gs>
            <a:gs pos="100000">
              <a:schemeClr val="accent6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6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6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Интерфейс отправок индивидуальных рекомендаций по текущему состоянию: погода, вегетация, вредители, болезни, проблемы и их решения, прогнозы</a:t>
          </a:r>
          <a:endParaRPr lang="ru-RU" sz="1600" kern="1200" dirty="0"/>
        </a:p>
      </dsp:txBody>
      <dsp:txXfrm>
        <a:off x="0" y="3129784"/>
        <a:ext cx="8229600" cy="89856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FC95261-FE80-4689-8C45-3CE21EFD3DFC}">
      <dsp:nvSpPr>
        <dsp:cNvPr id="0" name=""/>
        <dsp:cNvSpPr/>
      </dsp:nvSpPr>
      <dsp:spPr>
        <a:xfrm>
          <a:off x="0" y="11743"/>
          <a:ext cx="8229600" cy="898560"/>
        </a:xfrm>
        <a:prstGeom prst="roundRect">
          <a:avLst/>
        </a:prstGeom>
        <a:gradFill rotWithShape="1">
          <a:gsLst>
            <a:gs pos="0">
              <a:schemeClr val="accent1">
                <a:tint val="70000"/>
                <a:satMod val="130000"/>
              </a:schemeClr>
            </a:gs>
            <a:gs pos="43000">
              <a:schemeClr val="accent1">
                <a:tint val="44000"/>
                <a:satMod val="165000"/>
              </a:schemeClr>
            </a:gs>
            <a:gs pos="93000">
              <a:schemeClr val="accent1">
                <a:tint val="15000"/>
                <a:satMod val="165000"/>
              </a:schemeClr>
            </a:gs>
            <a:gs pos="100000">
              <a:schemeClr val="accent1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Мониторинг и прогноз показателей продовольственной безопасности</a:t>
          </a:r>
          <a:endParaRPr lang="ru-RU" sz="1600" kern="1200" dirty="0"/>
        </a:p>
      </dsp:txBody>
      <dsp:txXfrm>
        <a:off x="0" y="11743"/>
        <a:ext cx="8229600" cy="898560"/>
      </dsp:txXfrm>
    </dsp:sp>
    <dsp:sp modelId="{921E8F62-CCCE-4E04-A8E5-143E3588CCB3}">
      <dsp:nvSpPr>
        <dsp:cNvPr id="0" name=""/>
        <dsp:cNvSpPr/>
      </dsp:nvSpPr>
      <dsp:spPr>
        <a:xfrm>
          <a:off x="0" y="1048543"/>
          <a:ext cx="8229600" cy="898560"/>
        </a:xfrm>
        <a:prstGeom prst="roundRect">
          <a:avLst/>
        </a:prstGeom>
        <a:gradFill rotWithShape="1">
          <a:gsLst>
            <a:gs pos="0">
              <a:schemeClr val="accent1">
                <a:tint val="70000"/>
                <a:satMod val="130000"/>
              </a:schemeClr>
            </a:gs>
            <a:gs pos="43000">
              <a:schemeClr val="accent1">
                <a:tint val="44000"/>
                <a:satMod val="165000"/>
              </a:schemeClr>
            </a:gs>
            <a:gs pos="93000">
              <a:schemeClr val="accent1">
                <a:tint val="15000"/>
                <a:satMod val="165000"/>
              </a:schemeClr>
            </a:gs>
            <a:gs pos="100000">
              <a:schemeClr val="accent1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Мониторинг технологической дисциплины производителей (агротехника, агрохимия, сроки и т.д.)</a:t>
          </a:r>
          <a:endParaRPr lang="ru-RU" sz="1600" kern="1200" dirty="0"/>
        </a:p>
      </dsp:txBody>
      <dsp:txXfrm>
        <a:off x="0" y="1048543"/>
        <a:ext cx="8229600" cy="898560"/>
      </dsp:txXfrm>
    </dsp:sp>
    <dsp:sp modelId="{14A0069D-A2AE-4CAB-9A4F-73D2DBEB9552}">
      <dsp:nvSpPr>
        <dsp:cNvPr id="0" name=""/>
        <dsp:cNvSpPr/>
      </dsp:nvSpPr>
      <dsp:spPr>
        <a:xfrm>
          <a:off x="0" y="2085343"/>
          <a:ext cx="8229600" cy="898560"/>
        </a:xfrm>
        <a:prstGeom prst="roundRect">
          <a:avLst/>
        </a:prstGeom>
        <a:gradFill rotWithShape="1">
          <a:gsLst>
            <a:gs pos="0">
              <a:schemeClr val="accent6">
                <a:tint val="70000"/>
                <a:satMod val="130000"/>
              </a:schemeClr>
            </a:gs>
            <a:gs pos="43000">
              <a:schemeClr val="accent6">
                <a:tint val="44000"/>
                <a:satMod val="165000"/>
              </a:schemeClr>
            </a:gs>
            <a:gs pos="93000">
              <a:schemeClr val="accent6">
                <a:tint val="15000"/>
                <a:satMod val="165000"/>
              </a:schemeClr>
            </a:gs>
            <a:gs pos="100000">
              <a:schemeClr val="accent6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6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6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Мониторинг и прогноз финансово-экономического положения производителей для выработки с/х политики</a:t>
          </a:r>
          <a:endParaRPr lang="ru-RU" sz="1600" kern="1200" dirty="0"/>
        </a:p>
      </dsp:txBody>
      <dsp:txXfrm>
        <a:off x="0" y="2085343"/>
        <a:ext cx="8229600" cy="898560"/>
      </dsp:txXfrm>
    </dsp:sp>
    <dsp:sp modelId="{33158C9E-A00B-43E9-B5B2-DF48EC08F3DF}">
      <dsp:nvSpPr>
        <dsp:cNvPr id="0" name=""/>
        <dsp:cNvSpPr/>
      </dsp:nvSpPr>
      <dsp:spPr>
        <a:xfrm>
          <a:off x="0" y="3122143"/>
          <a:ext cx="8229600" cy="898560"/>
        </a:xfrm>
        <a:prstGeom prst="roundRect">
          <a:avLst/>
        </a:prstGeom>
        <a:gradFill rotWithShape="1">
          <a:gsLst>
            <a:gs pos="0">
              <a:schemeClr val="accent6">
                <a:tint val="70000"/>
                <a:satMod val="130000"/>
              </a:schemeClr>
            </a:gs>
            <a:gs pos="43000">
              <a:schemeClr val="accent6">
                <a:tint val="44000"/>
                <a:satMod val="165000"/>
              </a:schemeClr>
            </a:gs>
            <a:gs pos="93000">
              <a:schemeClr val="accent6">
                <a:tint val="15000"/>
                <a:satMod val="165000"/>
              </a:schemeClr>
            </a:gs>
            <a:gs pos="100000">
              <a:schemeClr val="accent6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6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6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Обеспечение полного доступа к необходимой информации для потенциальных инвесторов</a:t>
          </a:r>
          <a:endParaRPr lang="ru-RU" sz="1600" kern="1200" dirty="0"/>
        </a:p>
      </dsp:txBody>
      <dsp:txXfrm>
        <a:off x="0" y="3122143"/>
        <a:ext cx="8229600" cy="89856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4FAFA4-8DFD-4575-9CEF-AC65B281E10A}">
      <dsp:nvSpPr>
        <dsp:cNvPr id="0" name=""/>
        <dsp:cNvSpPr/>
      </dsp:nvSpPr>
      <dsp:spPr>
        <a:xfrm>
          <a:off x="0" y="171"/>
          <a:ext cx="8229600" cy="936000"/>
        </a:xfrm>
        <a:prstGeom prst="roundRect">
          <a:avLst/>
        </a:prstGeom>
        <a:gradFill rotWithShape="1">
          <a:gsLst>
            <a:gs pos="0">
              <a:schemeClr val="accent1">
                <a:tint val="70000"/>
                <a:satMod val="130000"/>
              </a:schemeClr>
            </a:gs>
            <a:gs pos="43000">
              <a:schemeClr val="accent1">
                <a:tint val="44000"/>
                <a:satMod val="165000"/>
              </a:schemeClr>
            </a:gs>
            <a:gs pos="93000">
              <a:schemeClr val="accent1">
                <a:tint val="15000"/>
                <a:satMod val="165000"/>
              </a:schemeClr>
            </a:gs>
            <a:gs pos="100000">
              <a:schemeClr val="accent1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Интерфейсы для финансовых организаций (банки, страховые компании, налоговые органы)</a:t>
          </a:r>
          <a:endParaRPr lang="ru-RU" sz="1600" kern="1200" dirty="0"/>
        </a:p>
      </dsp:txBody>
      <dsp:txXfrm>
        <a:off x="0" y="171"/>
        <a:ext cx="8229600" cy="936000"/>
      </dsp:txXfrm>
    </dsp:sp>
    <dsp:sp modelId="{3E1E7C21-233D-4451-905A-93001BE0F6A0}">
      <dsp:nvSpPr>
        <dsp:cNvPr id="0" name=""/>
        <dsp:cNvSpPr/>
      </dsp:nvSpPr>
      <dsp:spPr>
        <a:xfrm>
          <a:off x="0" y="1080172"/>
          <a:ext cx="8229600" cy="936000"/>
        </a:xfrm>
        <a:prstGeom prst="roundRect">
          <a:avLst/>
        </a:prstGeom>
        <a:gradFill rotWithShape="1">
          <a:gsLst>
            <a:gs pos="0">
              <a:schemeClr val="accent1">
                <a:tint val="70000"/>
                <a:satMod val="130000"/>
              </a:schemeClr>
            </a:gs>
            <a:gs pos="43000">
              <a:schemeClr val="accent1">
                <a:tint val="44000"/>
                <a:satMod val="165000"/>
              </a:schemeClr>
            </a:gs>
            <a:gs pos="93000">
              <a:schemeClr val="accent1">
                <a:tint val="15000"/>
                <a:satMod val="165000"/>
              </a:schemeClr>
            </a:gs>
            <a:gs pos="100000">
              <a:schemeClr val="accent1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Интерфейсы для поставщиков</a:t>
          </a:r>
          <a:r>
            <a:rPr lang="ru-RU" sz="1600" kern="1200" dirty="0" err="1" smtClean="0"/>
            <a:t>сельхозхимии</a:t>
          </a:r>
          <a:r>
            <a:rPr lang="ru-RU" sz="1600" kern="1200" dirty="0" smtClean="0"/>
            <a:t>, горючего, запчастей, техники и т.д.</a:t>
          </a:r>
          <a:endParaRPr lang="ru-RU" sz="1600" kern="1200" dirty="0"/>
        </a:p>
      </dsp:txBody>
      <dsp:txXfrm>
        <a:off x="0" y="1080172"/>
        <a:ext cx="8229600" cy="936000"/>
      </dsp:txXfrm>
    </dsp:sp>
    <dsp:sp modelId="{EF204BF7-FFF5-4A5A-8989-8687E60B6EB9}">
      <dsp:nvSpPr>
        <dsp:cNvPr id="0" name=""/>
        <dsp:cNvSpPr/>
      </dsp:nvSpPr>
      <dsp:spPr>
        <a:xfrm>
          <a:off x="0" y="2160172"/>
          <a:ext cx="8229600" cy="936000"/>
        </a:xfrm>
        <a:prstGeom prst="roundRect">
          <a:avLst/>
        </a:prstGeom>
        <a:gradFill rotWithShape="1">
          <a:gsLst>
            <a:gs pos="0">
              <a:schemeClr val="accent6">
                <a:tint val="70000"/>
                <a:satMod val="130000"/>
              </a:schemeClr>
            </a:gs>
            <a:gs pos="43000">
              <a:schemeClr val="accent6">
                <a:tint val="44000"/>
                <a:satMod val="165000"/>
              </a:schemeClr>
            </a:gs>
            <a:gs pos="93000">
              <a:schemeClr val="accent6">
                <a:tint val="15000"/>
                <a:satMod val="165000"/>
              </a:schemeClr>
            </a:gs>
            <a:gs pos="100000">
              <a:schemeClr val="accent6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6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6">
              <a:shade val="9000"/>
              <a:alpha val="48000"/>
              <a:satMod val="105000"/>
            </a:scheme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Интерфейсы для ученых</a:t>
          </a:r>
          <a:endParaRPr lang="ru-RU" sz="1600" kern="1200" dirty="0"/>
        </a:p>
      </dsp:txBody>
      <dsp:txXfrm>
        <a:off x="0" y="2160172"/>
        <a:ext cx="8229600" cy="936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0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1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586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48587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09.08.2017</a:t>
            </a:fld>
            <a:endParaRPr lang="ru-RU"/>
          </a:p>
        </p:txBody>
      </p:sp>
      <p:sp>
        <p:nvSpPr>
          <p:cNvPr id="1048588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589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698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486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09.08.2017</a:t>
            </a:fld>
            <a:endParaRPr lang="ru-RU"/>
          </a:p>
        </p:txBody>
      </p:sp>
      <p:sp>
        <p:nvSpPr>
          <p:cNvPr id="10487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7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4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67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4867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09.08.2017</a:t>
            </a:fld>
            <a:endParaRPr lang="ru-RU"/>
          </a:p>
        </p:txBody>
      </p:sp>
      <p:sp>
        <p:nvSpPr>
          <p:cNvPr id="104867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7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59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09.08.2017</a:t>
            </a:fld>
            <a:endParaRPr lang="ru-RU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69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486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09.08.2017</a:t>
            </a:fld>
            <a:endParaRPr lang="ru-RU"/>
          </a:p>
        </p:txBody>
      </p:sp>
      <p:sp>
        <p:nvSpPr>
          <p:cNvPr id="10486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65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48658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4865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09.08.2017</a:t>
            </a:fld>
            <a:endParaRPr lang="ru-RU"/>
          </a:p>
        </p:txBody>
      </p:sp>
      <p:sp>
        <p:nvSpPr>
          <p:cNvPr id="104866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6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66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4866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4866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4866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4866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09.08.2017</a:t>
            </a:fld>
            <a:endParaRPr lang="ru-RU"/>
          </a:p>
        </p:txBody>
      </p:sp>
      <p:sp>
        <p:nvSpPr>
          <p:cNvPr id="104866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6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0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67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09.08.2017</a:t>
            </a:fld>
            <a:endParaRPr lang="ru-RU"/>
          </a:p>
        </p:txBody>
      </p:sp>
      <p:sp>
        <p:nvSpPr>
          <p:cNvPr id="104867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7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09.08.2017</a:t>
            </a:fld>
            <a:endParaRPr lang="ru-RU"/>
          </a:p>
        </p:txBody>
      </p:sp>
      <p:sp>
        <p:nvSpPr>
          <p:cNvPr id="104868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8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70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4870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487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09.08.2017</a:t>
            </a:fld>
            <a:endParaRPr lang="ru-RU"/>
          </a:p>
        </p:txBody>
      </p:sp>
      <p:sp>
        <p:nvSpPr>
          <p:cNvPr id="10487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7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2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83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84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685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4868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09.08.2017</a:t>
            </a:fld>
            <a:endParaRPr lang="ru-RU"/>
          </a:p>
        </p:txBody>
      </p:sp>
      <p:sp>
        <p:nvSpPr>
          <p:cNvPr id="104868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8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48689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48690" name="Freeform 9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691" name="Freeform 10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Freeform 6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577" name="Freeform 7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578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579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4858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09.08.2017</a:t>
            </a:fld>
            <a:endParaRPr lang="ru-RU"/>
          </a:p>
        </p:txBody>
      </p:sp>
      <p:sp>
        <p:nvSpPr>
          <p:cNvPr id="1048581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048582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048583" name="Freeform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16000">
                    <a:schemeClr val="accent2">
                      <a:shade val="75000"/>
                      <a:alpha val="56000"/>
                    </a:schemeClr>
                  </a:gs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048584" name="Freeform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33000">
                    <a:schemeClr val="accent2">
                      <a:alpha val="56000"/>
                    </a:schemeClr>
                  </a:gs>
                  <a:gs pos="44000">
                    <a:schemeClr val="accent1"/>
                  </a:gs>
                  <a:gs pos="74000">
                    <a:schemeClr val="accent4"/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276872"/>
            <a:ext cx="9144000" cy="1656184"/>
          </a:xfrm>
        </p:spPr>
        <p:txBody>
          <a:bodyPr>
            <a:normAutofit fontScale="95577"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«Создание системы мониторинга и управления сельхозпроизводством 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53336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n>
                  <a:solidFill>
                    <a:schemeClr val="bg1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en-US" altLang="ru-RU" sz="1400" dirty="0" smtClean="0">
                <a:ln>
                  <a:solidFill>
                    <a:schemeClr val="bg1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smtClean="0">
                <a:ln>
                  <a:solidFill>
                    <a:schemeClr val="bg1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Иванченко 2017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79929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Савхоз</a:t>
            </a:r>
            <a:r>
              <a:rPr lang="en-US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им</a:t>
            </a:r>
            <a:r>
              <a:rPr lang="en-US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Петровича</a:t>
            </a:r>
            <a:r>
              <a:rPr lang="en-US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Иванченко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69269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ПИЛОТНЫЙ ПРОЕКТ:</a:t>
            </a:r>
            <a:endParaRPr lang="ru-RU" sz="1600" b="1" dirty="0"/>
          </a:p>
        </p:txBody>
      </p:sp>
    </p:spTree>
  </p:cSld>
  <p:clrMapOvr>
    <a:masterClrMapping/>
  </p:clrMapOvr>
  <p:transition spd="slow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92697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Технологические модули для поддержки принятия решения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94309" name="Объект 25"/>
          <p:cNvGraphicFramePr>
            <a:graphicFrameLocks noGrp="1"/>
          </p:cNvGraphicFramePr>
          <p:nvPr>
            <p:ph idx="1"/>
          </p:nvPr>
        </p:nvGraphicFramePr>
        <p:xfrm>
          <a:off x="323529" y="1628801"/>
          <a:ext cx="8496943" cy="478209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646320"/>
                <a:gridCol w="1865308"/>
                <a:gridCol w="1586539"/>
                <a:gridCol w="1699388"/>
                <a:gridCol w="1699388"/>
              </a:tblGrid>
              <a:tr h="1159152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Независи</a:t>
                      </a:r>
                      <a:r>
                        <a:rPr lang="ru-RU" dirty="0" smtClean="0"/>
                        <a:t>-мая сеть с/х экспертов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Базы с/х знаний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Базы данных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Алгоритм машинного</a:t>
                      </a:r>
                      <a:r>
                        <a:rPr lang="ru-RU" baseline="0" dirty="0" smtClean="0"/>
                        <a:t> обучения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Прогнозы</a:t>
                      </a:r>
                      <a:r>
                        <a:rPr lang="ru-RU" baseline="0" dirty="0" smtClean="0"/>
                        <a:t> продовольственной безо-</a:t>
                      </a:r>
                      <a:r>
                        <a:rPr lang="ru-RU" baseline="0" dirty="0" err="1" smtClean="0"/>
                        <a:t>пасности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93376">
                <a:tc>
                  <a:txBody>
                    <a:bodyPr/>
                    <a:lstStyle/>
                    <a:p>
                      <a:pPr marL="0" indent="0" algn="l">
                        <a:buFont typeface="Wingdings" pitchFamily="2" charset="2"/>
                        <a:buChar char="Ø"/>
                      </a:pPr>
                      <a:r>
                        <a:rPr lang="ru-RU" sz="1400" dirty="0" smtClean="0"/>
                        <a:t>простой доступ </a:t>
                      </a:r>
                      <a:r>
                        <a:rPr lang="ru-RU" sz="1400" dirty="0" err="1" smtClean="0"/>
                        <a:t>пополному</a:t>
                      </a:r>
                      <a:r>
                        <a:rPr lang="ru-RU" sz="1400" dirty="0" smtClean="0"/>
                        <a:t> спектру вопросов</a:t>
                      </a:r>
                    </a:p>
                    <a:p>
                      <a:pPr marL="0" indent="0" algn="just">
                        <a:buFont typeface="Wingdings" pitchFamily="2" charset="2"/>
                        <a:buNone/>
                      </a:pPr>
                      <a:endParaRPr lang="ru-RU" sz="1400" dirty="0" smtClean="0"/>
                    </a:p>
                    <a:p>
                      <a:pPr marL="0" indent="0" algn="l">
                        <a:buFont typeface="Wingdings" pitchFamily="2" charset="2"/>
                        <a:buChar char="Ø"/>
                      </a:pPr>
                      <a:r>
                        <a:rPr lang="ru-RU" sz="1400" dirty="0" smtClean="0"/>
                        <a:t>процесс</a:t>
                      </a:r>
                      <a:r>
                        <a:rPr lang="ru-RU" sz="1400" baseline="0" dirty="0" smtClean="0"/>
                        <a:t> поиска наилучших экспертов для решения конкретной проблемы фермера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itchFamily="2" charset="2"/>
                        <a:buChar char="Ø"/>
                      </a:pPr>
                      <a:r>
                        <a:rPr lang="ru-RU" sz="1400" dirty="0" smtClean="0"/>
                        <a:t>создание,</a:t>
                      </a:r>
                      <a:r>
                        <a:rPr lang="ru-RU" sz="1400" baseline="0" dirty="0" smtClean="0"/>
                        <a:t> структурирование, обмен, хранение знаний полученных от:</a:t>
                      </a:r>
                    </a:p>
                    <a:p>
                      <a:pPr marL="0" indent="0" algn="l">
                        <a:buFont typeface="Wingdings" pitchFamily="2" charset="2"/>
                        <a:buChar char="Ø"/>
                      </a:pPr>
                      <a:r>
                        <a:rPr lang="ru-RU" sz="1400" baseline="0" dirty="0" smtClean="0"/>
                        <a:t>экспертов участников</a:t>
                      </a:r>
                    </a:p>
                    <a:p>
                      <a:pPr marL="0" indent="0" algn="l">
                        <a:buFont typeface="Wingdings" pitchFamily="2" charset="2"/>
                        <a:buChar char="Ø"/>
                      </a:pPr>
                      <a:r>
                        <a:rPr lang="ru-RU" sz="1400" baseline="0" dirty="0" smtClean="0"/>
                        <a:t>НИИ;</a:t>
                      </a:r>
                    </a:p>
                    <a:p>
                      <a:pPr marL="0" indent="0" algn="l">
                        <a:buFont typeface="Wingdings" pitchFamily="2" charset="2"/>
                        <a:buChar char="Ø"/>
                      </a:pPr>
                      <a:r>
                        <a:rPr lang="ru-RU" sz="1400" baseline="0" dirty="0" smtClean="0"/>
                        <a:t>уч. заведений.</a:t>
                      </a:r>
                    </a:p>
                    <a:p>
                      <a:pPr marL="0" indent="0" algn="l">
                        <a:buFont typeface="Wingdings" pitchFamily="2" charset="2"/>
                        <a:buChar char="Ø"/>
                      </a:pPr>
                      <a:r>
                        <a:rPr lang="ru-RU" sz="1400" baseline="0" dirty="0" smtClean="0"/>
                        <a:t>финансы, экономика,</a:t>
                      </a:r>
                    </a:p>
                    <a:p>
                      <a:pPr marL="0" indent="0" algn="l">
                        <a:buFont typeface="Wingdings" pitchFamily="2" charset="2"/>
                        <a:buChar char="Ø"/>
                      </a:pPr>
                      <a:r>
                        <a:rPr lang="ru-RU" sz="1400" baseline="0" dirty="0" smtClean="0"/>
                        <a:t>алгоритм поиска информации для решения конкретных вопросов и проблем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itchFamily="2" charset="2"/>
                        <a:buChar char="Ø"/>
                      </a:pPr>
                      <a:r>
                        <a:rPr lang="ru-RU" sz="1400" dirty="0" smtClean="0"/>
                        <a:t>алгоритм синтеза различных типов данных из</a:t>
                      </a:r>
                      <a:r>
                        <a:rPr lang="ru-RU" sz="1400" baseline="0" dirty="0" smtClean="0"/>
                        <a:t> разных источников и точное описание текущего состояния хозяйства;</a:t>
                      </a:r>
                    </a:p>
                    <a:p>
                      <a:pPr marL="0" indent="0" algn="l">
                        <a:buFont typeface="Wingdings" pitchFamily="2" charset="2"/>
                        <a:buNone/>
                      </a:pPr>
                      <a:endParaRPr lang="ru-RU" sz="1400" baseline="0" dirty="0" smtClean="0"/>
                    </a:p>
                    <a:p>
                      <a:pPr marL="0" indent="0" algn="l">
                        <a:buFont typeface="Wingdings" pitchFamily="2" charset="2"/>
                        <a:buChar char="Ø"/>
                      </a:pPr>
                      <a:r>
                        <a:rPr lang="ru-RU" sz="1400" baseline="0" dirty="0" smtClean="0"/>
                        <a:t>решения для безопасного хранения данных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Ø"/>
                      </a:pPr>
                      <a:r>
                        <a:rPr lang="ru-RU" sz="1400" dirty="0" smtClean="0"/>
                        <a:t>алгоритмы выявления прогноза возникновения заболеваний появления вредителей.</a:t>
                      </a:r>
                    </a:p>
                    <a:p>
                      <a:pPr marL="171450" indent="-171450" algn="l">
                        <a:buFont typeface="Wingdings" pitchFamily="2" charset="2"/>
                        <a:buNone/>
                      </a:pPr>
                      <a:endParaRPr lang="ru-RU" sz="1400" dirty="0" smtClean="0"/>
                    </a:p>
                    <a:p>
                      <a:pPr marL="171450" indent="-171450" algn="l">
                        <a:buFont typeface="Wingdings" pitchFamily="2" charset="2"/>
                        <a:buChar char="Ø"/>
                      </a:pPr>
                      <a:r>
                        <a:rPr lang="ru-RU" sz="1400" dirty="0" smtClean="0"/>
                        <a:t>прогноз</a:t>
                      </a:r>
                      <a:r>
                        <a:rPr lang="ru-RU" sz="1400" baseline="0" dirty="0" smtClean="0"/>
                        <a:t>ирование урожайности</a:t>
                      </a:r>
                    </a:p>
                    <a:p>
                      <a:pPr marL="171450" indent="-171450" algn="l">
                        <a:buFont typeface="Wingdings" pitchFamily="2" charset="2"/>
                        <a:buNone/>
                      </a:pPr>
                      <a:endParaRPr lang="ru-RU" sz="1400" baseline="0" dirty="0" smtClean="0"/>
                    </a:p>
                    <a:p>
                      <a:pPr marL="171450" indent="-171450" algn="l">
                        <a:buFont typeface="Wingdings" pitchFamily="2" charset="2"/>
                        <a:buChar char="Ø"/>
                      </a:pPr>
                      <a:r>
                        <a:rPr lang="ru-RU" sz="1400" baseline="0" dirty="0" smtClean="0"/>
                        <a:t>применение удобрений средств защиты </a:t>
                      </a:r>
                      <a:r>
                        <a:rPr lang="ru-RU" sz="1400" baseline="0" dirty="0" err="1" smtClean="0"/>
                        <a:t>агротехнологий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itchFamily="2" charset="2"/>
                        <a:buChar char="Ø"/>
                      </a:pPr>
                      <a:r>
                        <a:rPr lang="ru-RU" sz="1400" baseline="0" dirty="0" smtClean="0"/>
                        <a:t>появление локализации и оценка риска продовольственной безопасности</a:t>
                      </a:r>
                    </a:p>
                    <a:p>
                      <a:pPr marL="171450" indent="-171450" algn="l">
                        <a:buFont typeface="Wingdings" pitchFamily="2" charset="2"/>
                        <a:buNone/>
                      </a:pPr>
                      <a:endParaRPr lang="ru-RU" sz="1400" baseline="0" dirty="0" smtClean="0"/>
                    </a:p>
                    <a:p>
                      <a:pPr marL="171450" indent="-171450" algn="l">
                        <a:buFont typeface="Wingdings" pitchFamily="2" charset="2"/>
                        <a:buChar char="Ø"/>
                      </a:pPr>
                      <a:r>
                        <a:rPr lang="ru-RU" sz="1400" baseline="0" dirty="0" smtClean="0"/>
                        <a:t>отслеживание и прогноз качества полученной продукции химический состав загрязнения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48652" name="TextBox 3"/>
          <p:cNvSpPr txBox="1"/>
          <p:nvPr/>
        </p:nvSpPr>
        <p:spPr>
          <a:xfrm>
            <a:off x="8501090" y="6396335"/>
            <a:ext cx="642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93610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Реализация проекта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сделать малые и крупные хозяйства лучшими в России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94310" name="Таблица 5"/>
          <p:cNvGraphicFramePr>
            <a:graphicFrameLocks noGrp="1"/>
          </p:cNvGraphicFramePr>
          <p:nvPr/>
        </p:nvGraphicFramePr>
        <p:xfrm>
          <a:off x="251520" y="1484785"/>
          <a:ext cx="8640959" cy="4968621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1080120"/>
                <a:gridCol w="2462673"/>
                <a:gridCol w="5098166"/>
              </a:tblGrid>
              <a:tr h="10375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Экспертная сеть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ростой 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доступ к экспертным данным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бщая 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 хозяйства и уровня технологии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lang="ru-RU" sz="105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оступ 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реальном времени и качественным рекомендациям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эффективный обмен знаниями и экспертизой между хозяйствами (агрономы, руководители, эксперты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возможность проведения внешней экспертизы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независимость от позиции «старожилов» хозяйства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/>
                </a:tc>
              </a:tr>
              <a:tr h="8622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Управление вегетацией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itchFamily="49" charset="0"/>
                        <a:buChar char="o"/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обнаружение болезней и вредителей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itchFamily="49" charset="0"/>
                        <a:buChar char="o"/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 возникновения заболеваний (вред.)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itchFamily="49" charset="0"/>
                        <a:buChar char="o"/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рекомендации по обработке</a:t>
                      </a:r>
                      <a:endParaRPr lang="ru-RU" sz="105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снижение риска потери урожая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объективные независимые рекомендации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раннее оповещение смежных хозяйств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независимость от поставщиков</a:t>
                      </a:r>
                      <a:endParaRPr lang="ru-RU" sz="105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/>
                </a:tc>
              </a:tr>
              <a:tr h="15633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Управление </a:t>
                      </a:r>
                      <a:r>
                        <a:rPr lang="ru-RU" sz="12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эффектив-ностью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производст-ва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itchFamily="49" charset="0"/>
                        <a:buChar char="o"/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мониторинг показателей вегетации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itchFamily="49" charset="0"/>
                        <a:buChar char="o"/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сравнительный анализ показателей вегетации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itchFamily="49" charset="0"/>
                        <a:buChar char="o"/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 урожайности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itchFamily="49" charset="0"/>
                        <a:buChar char="o"/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 доходов, расходов</a:t>
                      </a:r>
                      <a:endParaRPr lang="ru-RU" sz="105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возможность быстрого отклика на создавшуюся проблему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лучшая осведомленность о производительности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возможность изменения стратегии ведения хозяйства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планирование инвестиций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интегрированное управление активами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возможность привязки оплаты труда к результату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снижение стоимости страхования и финансирования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оптимизация портфеля активов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оптимизация денежных потоков</a:t>
                      </a:r>
                      <a:endParaRPr lang="ru-RU" sz="105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/>
                </a:tc>
              </a:tr>
              <a:tr h="12174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Дополни-тельные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itchFamily="49" charset="0"/>
                        <a:buChar char="o"/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мониторинг качества продукции (</a:t>
                      </a:r>
                      <a:r>
                        <a:rPr lang="ru-RU" sz="105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химсостав</a:t>
                      </a: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загрязнения, полезные качества)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itchFamily="49" charset="0"/>
                        <a:buChar char="o"/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обнаружение незаконной деятельности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itchFamily="49" charset="0"/>
                        <a:buChar char="o"/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обнаружение несоответствия принятых технологий</a:t>
                      </a:r>
                      <a:endParaRPr lang="ru-RU" sz="105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упрощение документарного ведения хозяйства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снижение риска несоответствия продукции требованиям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предотвращение незаконных (сомнительных) действий со стороны персонала, третьих лиц</a:t>
                      </a:r>
                      <a:endParaRPr lang="ru-RU" sz="105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766" marR="55766" marT="0" marB="0" anchor="ctr"/>
                </a:tc>
              </a:tr>
            </a:tbl>
          </a:graphicData>
        </a:graphic>
      </p:graphicFrame>
      <p:sp>
        <p:nvSpPr>
          <p:cNvPr id="1048654" name="TextBox 3"/>
          <p:cNvSpPr txBox="1"/>
          <p:nvPr/>
        </p:nvSpPr>
        <p:spPr>
          <a:xfrm>
            <a:off x="8572528" y="6396335"/>
            <a:ext cx="571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11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Заголовок 1"/>
          <p:cNvSpPr>
            <a:spLocks noGrp="1"/>
          </p:cNvSpPr>
          <p:nvPr>
            <p:ph type="title"/>
          </p:nvPr>
        </p:nvSpPr>
        <p:spPr>
          <a:xfrm>
            <a:off x="0" y="1844824"/>
            <a:ext cx="9144000" cy="2088232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СПАСИБО ЗА ВНИМАНИЕ !</a:t>
            </a:r>
            <a:endParaRPr lang="ru-RU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Современные проблемы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сельскохозяйственного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производства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 первую очередь фермерского хозяйства)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9430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556792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48598" name="TextBox 5"/>
          <p:cNvSpPr txBox="1"/>
          <p:nvPr/>
        </p:nvSpPr>
        <p:spPr>
          <a:xfrm>
            <a:off x="8643934" y="639633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5" name="Объект 3"/>
          <p:cNvGraphicFramePr>
            <a:graphicFrameLocks noGrp="1"/>
          </p:cNvGraphicFramePr>
          <p:nvPr>
            <p:ph idx="1"/>
          </p:nvPr>
        </p:nvGraphicFramePr>
        <p:xfrm>
          <a:off x="500034" y="1340768"/>
          <a:ext cx="8147248" cy="4911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48599" name="TextBox 2"/>
          <p:cNvSpPr txBox="1"/>
          <p:nvPr/>
        </p:nvSpPr>
        <p:spPr>
          <a:xfrm>
            <a:off x="8643934" y="639633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0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Современные проблемы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сельскохозяйственного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производства</a:t>
            </a:r>
            <a:b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 первую очередь фермерского хозяйства)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Содержимое 2"/>
          <p:cNvSpPr>
            <a:spLocks noGrp="1"/>
          </p:cNvSpPr>
          <p:nvPr>
            <p:ph idx="1"/>
          </p:nvPr>
        </p:nvSpPr>
        <p:spPr>
          <a:xfrm>
            <a:off x="0" y="1288710"/>
            <a:ext cx="9144000" cy="340090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ЦЕЛЬ ПРОЕКТА</a:t>
            </a:r>
          </a:p>
        </p:txBody>
      </p:sp>
      <p:sp>
        <p:nvSpPr>
          <p:cNvPr id="104860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56122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ЭКОСИСТЕМА «РОСАГРОИНТЕЛЕКТ»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3" name="Содержимое 2"/>
          <p:cNvSpPr txBox="1"/>
          <p:nvPr/>
        </p:nvSpPr>
        <p:spPr>
          <a:xfrm>
            <a:off x="500034" y="3143248"/>
            <a:ext cx="4214842" cy="35719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</a:pP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604" name="Содержимое 2"/>
          <p:cNvSpPr txBox="1"/>
          <p:nvPr/>
        </p:nvSpPr>
        <p:spPr>
          <a:xfrm>
            <a:off x="217164" y="2928934"/>
            <a:ext cx="4714876" cy="428058"/>
          </a:xfrm>
          <a:prstGeom prst="rect">
            <a:avLst/>
          </a:prstGeom>
        </p:spPr>
        <p:txBody>
          <a:bodyPr vert="horz">
            <a:normAutofit fontScale="93571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производителей с.-х. продукции</a:t>
            </a:r>
          </a:p>
        </p:txBody>
      </p:sp>
      <p:sp>
        <p:nvSpPr>
          <p:cNvPr id="1048605" name="Содержимое 2"/>
          <p:cNvSpPr txBox="1"/>
          <p:nvPr/>
        </p:nvSpPr>
        <p:spPr>
          <a:xfrm>
            <a:off x="4499992" y="2924944"/>
            <a:ext cx="4499992" cy="35548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ctr"/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Цели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гос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. органов</a:t>
            </a:r>
          </a:p>
        </p:txBody>
      </p:sp>
      <p:sp>
        <p:nvSpPr>
          <p:cNvPr id="1048606" name="TextBox 7"/>
          <p:cNvSpPr txBox="1"/>
          <p:nvPr/>
        </p:nvSpPr>
        <p:spPr>
          <a:xfrm>
            <a:off x="8643934" y="639633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5536" y="1772816"/>
            <a:ext cx="8280920" cy="36004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повышение эффективности объектов с/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производства, в том числе,  фермерских хозяйств</a:t>
            </a:r>
            <a:endParaRPr lang="ru-RU" sz="14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5536" y="2204864"/>
            <a:ext cx="8280920" cy="36004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spcBef>
                <a:spcPts val="0"/>
              </a:spcBef>
              <a:buClrTx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2.    рациональное и устойчивое развитие сельского хозяйства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67544" y="3573016"/>
            <a:ext cx="4104456" cy="2808312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ts val="600"/>
              </a:spcBef>
              <a:buClrTx/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Совершенствование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агротехнологий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Повышение урожайности и качества продукции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Снижение затрат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Распространение передовых технологий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Упрощение доступа к базам данных, базам знаний, экспертным консультациям</a:t>
            </a:r>
            <a:endParaRPr lang="ru-RU" sz="16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644008" y="3573016"/>
            <a:ext cx="4104456" cy="2808312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ts val="600"/>
              </a:spcBef>
              <a:buClrTx/>
              <a:buFont typeface="+mj-lt"/>
              <a:buAutoNum type="arabicPeriod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Срогноз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 показатели продовольственной безопасности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Прогноз урожайности и доходов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Мониторинг качества продукции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Создание единой базы знаний и доступность ее для производителей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Прямоугольник 3"/>
          <p:cNvSpPr/>
          <p:nvPr/>
        </p:nvSpPr>
        <p:spPr>
          <a:xfrm>
            <a:off x="0" y="476672"/>
            <a:ext cx="914400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ЭКОСИСТЕМА «АГРОИНТЕЛЕКТ»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8" name="Прямоугольник 4"/>
          <p:cNvSpPr/>
          <p:nvPr/>
        </p:nvSpPr>
        <p:spPr>
          <a:xfrm>
            <a:off x="2214546" y="1225822"/>
            <a:ext cx="4320480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ЭКСПЕРТНАЯ СЕТЬ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ученые (НИИСХ)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родвинутые фермеры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бучение (ВУЗЫ)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рганы власти (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Минсельхозы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048609" name="Прямоугольник 5"/>
          <p:cNvSpPr/>
          <p:nvPr/>
        </p:nvSpPr>
        <p:spPr>
          <a:xfrm>
            <a:off x="2214546" y="2583144"/>
            <a:ext cx="4320480" cy="4320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ПЛАТФОРМА ПРОЕКТА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0" name="Прямоугольник 6"/>
          <p:cNvSpPr/>
          <p:nvPr/>
        </p:nvSpPr>
        <p:spPr>
          <a:xfrm>
            <a:off x="571472" y="3226086"/>
            <a:ext cx="8143932" cy="4320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ИНФРАСТРУКТУРА ПРОЕКТА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1" name="Прямоугольник 7"/>
          <p:cNvSpPr/>
          <p:nvPr/>
        </p:nvSpPr>
        <p:spPr>
          <a:xfrm>
            <a:off x="142844" y="3915854"/>
            <a:ext cx="1428760" cy="59611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СЕНСОРЫ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(мониторинг)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2" name="Прямоугольник 8"/>
          <p:cNvSpPr/>
          <p:nvPr/>
        </p:nvSpPr>
        <p:spPr>
          <a:xfrm>
            <a:off x="1619672" y="3917661"/>
            <a:ext cx="1574010" cy="43204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ПРОГРАМНОЕ ОБЕСПЕЧЕНИЕ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3" name="Прямоугольник 9"/>
          <p:cNvSpPr/>
          <p:nvPr/>
        </p:nvSpPr>
        <p:spPr>
          <a:xfrm>
            <a:off x="3347864" y="3915854"/>
            <a:ext cx="1800200" cy="59611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ВЫЧИСЛИТЕЛЬ-НЫЕ МОЩНОСТИ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4" name="Прямоугольник 11"/>
          <p:cNvSpPr/>
          <p:nvPr/>
        </p:nvSpPr>
        <p:spPr>
          <a:xfrm>
            <a:off x="5286380" y="3940466"/>
            <a:ext cx="1656184" cy="43204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ХРАНИЛИЩА ДАННЫХ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5" name="Прямоугольник 12"/>
          <p:cNvSpPr/>
          <p:nvPr/>
        </p:nvSpPr>
        <p:spPr>
          <a:xfrm>
            <a:off x="142844" y="4869160"/>
            <a:ext cx="2376264" cy="13681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● метеоусловия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состояние растений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● фитосанитарное состояние     поля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● плодородие почвы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● загрязнения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6" name="Прямоугольник 13"/>
          <p:cNvSpPr/>
          <p:nvPr/>
        </p:nvSpPr>
        <p:spPr>
          <a:xfrm>
            <a:off x="7143768" y="3940466"/>
            <a:ext cx="928694" cy="5040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азы данных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7" name="Прямоугольник 14"/>
          <p:cNvSpPr/>
          <p:nvPr/>
        </p:nvSpPr>
        <p:spPr>
          <a:xfrm>
            <a:off x="8143900" y="3940466"/>
            <a:ext cx="857256" cy="5040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азы знаний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8" name="Стрелка вниз 22"/>
          <p:cNvSpPr/>
          <p:nvPr/>
        </p:nvSpPr>
        <p:spPr>
          <a:xfrm>
            <a:off x="4143372" y="2297392"/>
            <a:ext cx="216024" cy="288032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9" name="Стрелка вниз 23"/>
          <p:cNvSpPr/>
          <p:nvPr/>
        </p:nvSpPr>
        <p:spPr>
          <a:xfrm>
            <a:off x="4214810" y="3011772"/>
            <a:ext cx="132986" cy="152400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0" name="Стрелка вниз 18"/>
          <p:cNvSpPr/>
          <p:nvPr/>
        </p:nvSpPr>
        <p:spPr>
          <a:xfrm>
            <a:off x="1285852" y="3654714"/>
            <a:ext cx="132986" cy="252000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1" name="Стрелка вниз 19"/>
          <p:cNvSpPr/>
          <p:nvPr/>
        </p:nvSpPr>
        <p:spPr>
          <a:xfrm>
            <a:off x="2285984" y="3654714"/>
            <a:ext cx="132986" cy="252000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2" name="Стрелка вниз 20"/>
          <p:cNvSpPr/>
          <p:nvPr/>
        </p:nvSpPr>
        <p:spPr>
          <a:xfrm>
            <a:off x="4143372" y="3654714"/>
            <a:ext cx="132986" cy="252000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3" name="Стрелка вниз 24"/>
          <p:cNvSpPr/>
          <p:nvPr/>
        </p:nvSpPr>
        <p:spPr>
          <a:xfrm>
            <a:off x="5857884" y="3654714"/>
            <a:ext cx="132986" cy="252000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4" name="Стрелка вниз 25"/>
          <p:cNvSpPr/>
          <p:nvPr/>
        </p:nvSpPr>
        <p:spPr>
          <a:xfrm>
            <a:off x="7500958" y="3654714"/>
            <a:ext cx="132986" cy="252000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5" name="Стрелка вниз 28"/>
          <p:cNvSpPr/>
          <p:nvPr/>
        </p:nvSpPr>
        <p:spPr>
          <a:xfrm>
            <a:off x="785786" y="4511970"/>
            <a:ext cx="142876" cy="357190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6" name="Стрелка вниз 30"/>
          <p:cNvSpPr/>
          <p:nvPr/>
        </p:nvSpPr>
        <p:spPr>
          <a:xfrm>
            <a:off x="7500958" y="4440532"/>
            <a:ext cx="71438" cy="428628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7" name="TextBox 31"/>
          <p:cNvSpPr txBox="1"/>
          <p:nvPr/>
        </p:nvSpPr>
        <p:spPr>
          <a:xfrm>
            <a:off x="8643934" y="639633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8" name="Стрелка вниз 32"/>
          <p:cNvSpPr/>
          <p:nvPr/>
        </p:nvSpPr>
        <p:spPr>
          <a:xfrm>
            <a:off x="8358214" y="3654714"/>
            <a:ext cx="132986" cy="252000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9" name="Прямоугольник 33"/>
          <p:cNvSpPr/>
          <p:nvPr/>
        </p:nvSpPr>
        <p:spPr>
          <a:xfrm>
            <a:off x="6357950" y="4869160"/>
            <a:ext cx="2376264" cy="13681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Агротехнологии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обработка почвы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● система удобрений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● система защиты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● экспертная оценка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● прогнозы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86409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Алгоритм работы экосистемы и основные пользовательские модули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1" name="Прямоугольник 13"/>
          <p:cNvSpPr/>
          <p:nvPr/>
        </p:nvSpPr>
        <p:spPr>
          <a:xfrm>
            <a:off x="2699792" y="1700808"/>
            <a:ext cx="3384376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ОПИСАНИЕ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2" name="Прямоугольник 17"/>
          <p:cNvSpPr/>
          <p:nvPr/>
        </p:nvSpPr>
        <p:spPr>
          <a:xfrm>
            <a:off x="2699792" y="2256040"/>
            <a:ext cx="3384376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ПРОГНОЗИРОВАНИЕ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3" name="Прямоугольник 18"/>
          <p:cNvSpPr/>
          <p:nvPr/>
        </p:nvSpPr>
        <p:spPr>
          <a:xfrm>
            <a:off x="2699792" y="2800401"/>
            <a:ext cx="3384376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РЕКОМЕНДАЦИИ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4" name="Прямоугольник 19"/>
          <p:cNvSpPr/>
          <p:nvPr/>
        </p:nvSpPr>
        <p:spPr>
          <a:xfrm>
            <a:off x="2699792" y="3356992"/>
            <a:ext cx="3384376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ИСПОЛНЕНИЕ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5" name="Прямоугольник 20"/>
          <p:cNvSpPr/>
          <p:nvPr/>
        </p:nvSpPr>
        <p:spPr>
          <a:xfrm>
            <a:off x="539552" y="4405885"/>
            <a:ext cx="2016224" cy="5040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РЕШЕНИЯ ДЛЯ ПРОИЗВОДИТЕЛЕЙ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6" name="Прямоугольник 21"/>
          <p:cNvSpPr/>
          <p:nvPr/>
        </p:nvSpPr>
        <p:spPr>
          <a:xfrm>
            <a:off x="3383868" y="4405885"/>
            <a:ext cx="2016224" cy="5040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РЕШЕНИЯ ДЛЯ ГОСУДАРСТВА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7" name="Прямоугольник 22"/>
          <p:cNvSpPr/>
          <p:nvPr/>
        </p:nvSpPr>
        <p:spPr>
          <a:xfrm>
            <a:off x="6165284" y="4405885"/>
            <a:ext cx="2016224" cy="5040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РЕШЕНИЯ ДЛЯ ЭКСПЕРТОВ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8" name="Прямоугольник 23"/>
          <p:cNvSpPr/>
          <p:nvPr/>
        </p:nvSpPr>
        <p:spPr>
          <a:xfrm>
            <a:off x="574971" y="5805264"/>
            <a:ext cx="2016224" cy="5040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ПОСТАВЩИКИ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9" name="Прямоугольник 24"/>
          <p:cNvSpPr/>
          <p:nvPr/>
        </p:nvSpPr>
        <p:spPr>
          <a:xfrm>
            <a:off x="3419872" y="5802916"/>
            <a:ext cx="2016224" cy="5040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БАНКИ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0" name="Прямоугольник 25"/>
          <p:cNvSpPr/>
          <p:nvPr/>
        </p:nvSpPr>
        <p:spPr>
          <a:xfrm>
            <a:off x="6165284" y="5805264"/>
            <a:ext cx="2016224" cy="5040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СТРАХОВЫЕ КОМПАНИИ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1" name="Прямоугольник 26"/>
          <p:cNvSpPr/>
          <p:nvPr/>
        </p:nvSpPr>
        <p:spPr>
          <a:xfrm>
            <a:off x="2591196" y="5067862"/>
            <a:ext cx="3574088" cy="5040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ДАЛЬНЕЙШЕЕ РАСШИРЕНИЕ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2" name="Стрелка вниз 14"/>
          <p:cNvSpPr/>
          <p:nvPr/>
        </p:nvSpPr>
        <p:spPr>
          <a:xfrm>
            <a:off x="6165284" y="1700808"/>
            <a:ext cx="566955" cy="2160240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3" name="Стрелка вверх 16"/>
          <p:cNvSpPr/>
          <p:nvPr/>
        </p:nvSpPr>
        <p:spPr>
          <a:xfrm>
            <a:off x="1979712" y="1700808"/>
            <a:ext cx="576065" cy="2160240"/>
          </a:xfrm>
          <a:prstGeom prst="up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4" name="TextBox 15"/>
          <p:cNvSpPr txBox="1"/>
          <p:nvPr/>
        </p:nvSpPr>
        <p:spPr>
          <a:xfrm>
            <a:off x="8643934" y="639633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85496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Пользовательские модули для поддержки принятия решения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ПРОИЗВОДИТЕЛЯ (ФЕРМЕРА)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94306" name="Объект 4"/>
          <p:cNvGraphicFramePr>
            <a:graphicFrameLocks noGrp="1"/>
          </p:cNvGraphicFramePr>
          <p:nvPr>
            <p:ph idx="1"/>
          </p:nvPr>
        </p:nvGraphicFramePr>
        <p:xfrm>
          <a:off x="457200" y="2060848"/>
          <a:ext cx="8229600" cy="4047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48646" name="TextBox 3"/>
          <p:cNvSpPr txBox="1"/>
          <p:nvPr/>
        </p:nvSpPr>
        <p:spPr>
          <a:xfrm>
            <a:off x="8643934" y="639633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Заголовок 1"/>
          <p:cNvSpPr>
            <a:spLocks noGrp="1"/>
          </p:cNvSpPr>
          <p:nvPr>
            <p:ph type="title"/>
          </p:nvPr>
        </p:nvSpPr>
        <p:spPr>
          <a:xfrm>
            <a:off x="0" y="413792"/>
            <a:ext cx="9144000" cy="85496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Пользовательские модули для поддержки принятия решения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ГОСУДАРСТВА  (МИНСЕЛЬХОЗ)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94307" name="Объект 4"/>
          <p:cNvGraphicFramePr>
            <a:graphicFrameLocks noGrp="1"/>
          </p:cNvGraphicFramePr>
          <p:nvPr>
            <p:ph idx="1"/>
          </p:nvPr>
        </p:nvGraphicFramePr>
        <p:xfrm>
          <a:off x="457200" y="2060849"/>
          <a:ext cx="8229600" cy="4032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48648" name="TextBox 3"/>
          <p:cNvSpPr txBox="1"/>
          <p:nvPr/>
        </p:nvSpPr>
        <p:spPr>
          <a:xfrm>
            <a:off x="8643934" y="639633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1224136"/>
          </a:xfrm>
        </p:spPr>
        <p:txBody>
          <a:bodyPr>
            <a:noAutofit/>
          </a:bodyPr>
          <a:lstStyle/>
          <a:p>
            <a:pPr algn="ctr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Пользовательские модули для поддержки принятия решения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ДОПОЛНИТЕЛЬНЫЕ РАСШИРЕНИЯ ДЛЯ РАЗЛИЧНЫХ ГРУПП ПОЛЬЗОВАТЕЛЕЙ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94308" name="Объект 4"/>
          <p:cNvGraphicFramePr>
            <a:graphicFrameLocks noGrp="1"/>
          </p:cNvGraphicFramePr>
          <p:nvPr>
            <p:ph idx="1"/>
          </p:nvPr>
        </p:nvGraphicFramePr>
        <p:xfrm>
          <a:off x="457200" y="2420888"/>
          <a:ext cx="8229600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48650" name="TextBox 3"/>
          <p:cNvSpPr txBox="1"/>
          <p:nvPr/>
        </p:nvSpPr>
        <p:spPr>
          <a:xfrm>
            <a:off x="8643934" y="639633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746</Words>
  <Application>Microsoft Office PowerPoint</Application>
  <PresentationFormat>Экран (4:3)</PresentationFormat>
  <Paragraphs>159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Слайд 1</vt:lpstr>
      <vt:lpstr>Современные проблемы сельскохозяйственного производства (в первую очередь фермерского хозяйства)</vt:lpstr>
      <vt:lpstr>Современные проблемы сельскохозяйственного производства (в первую очередь фермерского хозяйства)</vt:lpstr>
      <vt:lpstr>ЭКОСИСТЕМА «РОСАГРОИНТЕЛЕКТ»</vt:lpstr>
      <vt:lpstr>Слайд 5</vt:lpstr>
      <vt:lpstr>Алгоритм работы экосистемы и основные пользовательские модули</vt:lpstr>
      <vt:lpstr>Пользовательские модули для поддержки принятия решения ДЛЯ ПРОИЗВОДИТЕЛЯ (ФЕРМЕРА)</vt:lpstr>
      <vt:lpstr>Пользовательские модули для поддержки принятия решения ДЛЯ ГОСУДАРСТВА  (МИНСЕЛЬХОЗ)</vt:lpstr>
      <vt:lpstr>Пользовательские модули для поддержки принятия решения ДОПОЛНИТЕЛЬНЫЕ РАСШИРЕНИЯ ДЛЯ РАЗЛИЧНЫХ ГРУПП ПОЛЬЗОВАТЕЛЕЙ</vt:lpstr>
      <vt:lpstr>Технологические модули для поддержки принятия решения</vt:lpstr>
      <vt:lpstr>Реализация проекта  как сделать малые и крупные хозяйства лучшими в России</vt:lpstr>
      <vt:lpstr>СПАСИБО ЗА ВНИМАНИЕ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Московский НИИСХ «Немчиновка» Пилотный проект:</dc:title>
  <dc:creator>HUAWEI NXT-L29</dc:creator>
  <cp:lastModifiedBy>User</cp:lastModifiedBy>
  <cp:revision>11</cp:revision>
  <dcterms:created xsi:type="dcterms:W3CDTF">2017-08-08T18:56:40Z</dcterms:created>
  <dcterms:modified xsi:type="dcterms:W3CDTF">2017-08-09T16:18:05Z</dcterms:modified>
</cp:coreProperties>
</file>